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7"/>
  </p:notesMasterIdLst>
  <p:sldIdLst>
    <p:sldId id="263" r:id="rId5"/>
    <p:sldId id="265" r:id="rId6"/>
    <p:sldId id="275" r:id="rId7"/>
    <p:sldId id="266" r:id="rId8"/>
    <p:sldId id="276" r:id="rId9"/>
    <p:sldId id="271" r:id="rId10"/>
    <p:sldId id="277" r:id="rId11"/>
    <p:sldId id="272" r:id="rId12"/>
    <p:sldId id="278" r:id="rId13"/>
    <p:sldId id="273" r:id="rId14"/>
    <p:sldId id="279" r:id="rId15"/>
    <p:sldId id="274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56" autoAdjust="0"/>
    <p:restoredTop sz="95360" autoAdjust="0"/>
  </p:normalViewPr>
  <p:slideViewPr>
    <p:cSldViewPr>
      <p:cViewPr varScale="1">
        <p:scale>
          <a:sx n="70" d="100"/>
          <a:sy n="70" d="100"/>
        </p:scale>
        <p:origin x="72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0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2086141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גיליון1!$C$7:$C$9</c:f>
              <c:strCache>
                <c:ptCount val="3"/>
                <c:pt idx="0">
                  <c:v>שנת 2018</c:v>
                </c:pt>
                <c:pt idx="1">
                  <c:v>שנת 2017</c:v>
                </c:pt>
                <c:pt idx="2">
                  <c:v>שנת 2016</c:v>
                </c:pt>
              </c:strCache>
            </c:strRef>
          </c:cat>
          <c:val>
            <c:numRef>
              <c:f>גיליון1!$D$7:$D$9</c:f>
              <c:numCache>
                <c:formatCode>General</c:formatCode>
                <c:ptCount val="3"/>
                <c:pt idx="0">
                  <c:v>2372578</c:v>
                </c:pt>
                <c:pt idx="1">
                  <c:v>2243003</c:v>
                </c:pt>
                <c:pt idx="2">
                  <c:v>2086141.0299999996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988464"/>
        <c:axId val="475988856"/>
      </c:barChart>
      <c:catAx>
        <c:axId val="4759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75988856"/>
        <c:crosses val="autoZero"/>
        <c:auto val="1"/>
        <c:lblAlgn val="ctr"/>
        <c:lblOffset val="100"/>
        <c:noMultiLvlLbl val="0"/>
      </c:catAx>
      <c:valAx>
        <c:axId val="475988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598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גיליון1!$C$37:$C$39</c:f>
              <c:strCache>
                <c:ptCount val="3"/>
                <c:pt idx="0">
                  <c:v>שנת 2018</c:v>
                </c:pt>
                <c:pt idx="1">
                  <c:v>שנת 2017</c:v>
                </c:pt>
                <c:pt idx="2">
                  <c:v>שנת 2016</c:v>
                </c:pt>
              </c:strCache>
            </c:strRef>
          </c:cat>
          <c:val>
            <c:numRef>
              <c:f>גיליון1!$D$37:$D$39</c:f>
              <c:numCache>
                <c:formatCode>General</c:formatCode>
                <c:ptCount val="3"/>
                <c:pt idx="0">
                  <c:v>3736868</c:v>
                </c:pt>
                <c:pt idx="1">
                  <c:v>3781309</c:v>
                </c:pt>
                <c:pt idx="2">
                  <c:v>4945000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989640"/>
        <c:axId val="475990032"/>
      </c:barChart>
      <c:catAx>
        <c:axId val="47598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75990032"/>
        <c:crosses val="autoZero"/>
        <c:auto val="1"/>
        <c:lblAlgn val="ctr"/>
        <c:lblOffset val="100"/>
        <c:noMultiLvlLbl val="0"/>
      </c:catAx>
      <c:valAx>
        <c:axId val="475990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598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גיליון1!$C$51:$C$53</c:f>
              <c:strCache>
                <c:ptCount val="3"/>
                <c:pt idx="0">
                  <c:v>שנת 2018</c:v>
                </c:pt>
                <c:pt idx="1">
                  <c:v>שנת 2017</c:v>
                </c:pt>
                <c:pt idx="2">
                  <c:v>שנת 2016</c:v>
                </c:pt>
              </c:strCache>
            </c:strRef>
          </c:cat>
          <c:val>
            <c:numRef>
              <c:f>גיליון1!$D$51:$D$53</c:f>
              <c:numCache>
                <c:formatCode>General</c:formatCode>
                <c:ptCount val="3"/>
                <c:pt idx="0">
                  <c:v>3010700</c:v>
                </c:pt>
                <c:pt idx="1">
                  <c:v>2840900</c:v>
                </c:pt>
                <c:pt idx="2">
                  <c:v>2820730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990816"/>
        <c:axId val="475991208"/>
      </c:barChart>
      <c:catAx>
        <c:axId val="4759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75991208"/>
        <c:crosses val="autoZero"/>
        <c:auto val="1"/>
        <c:lblAlgn val="ctr"/>
        <c:lblOffset val="100"/>
        <c:noMultiLvlLbl val="0"/>
      </c:catAx>
      <c:valAx>
        <c:axId val="475991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59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גיליון1!$C$67:$C$69</c:f>
              <c:strCache>
                <c:ptCount val="3"/>
                <c:pt idx="0">
                  <c:v>שנת 2018</c:v>
                </c:pt>
                <c:pt idx="1">
                  <c:v>שנת 2017</c:v>
                </c:pt>
                <c:pt idx="2">
                  <c:v>שנת 2016</c:v>
                </c:pt>
              </c:strCache>
            </c:strRef>
          </c:cat>
          <c:val>
            <c:numRef>
              <c:f>גיליון1!$D$67:$D$69</c:f>
              <c:numCache>
                <c:formatCode>General</c:formatCode>
                <c:ptCount val="3"/>
                <c:pt idx="0">
                  <c:v>1538226</c:v>
                </c:pt>
                <c:pt idx="1">
                  <c:v>1461169</c:v>
                </c:pt>
                <c:pt idx="2">
                  <c:v>1415000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017136"/>
        <c:axId val="476017528"/>
      </c:barChart>
      <c:catAx>
        <c:axId val="47601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76017528"/>
        <c:crosses val="autoZero"/>
        <c:auto val="1"/>
        <c:lblAlgn val="ctr"/>
        <c:lblOffset val="100"/>
        <c:noMultiLvlLbl val="0"/>
      </c:catAx>
      <c:valAx>
        <c:axId val="476017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601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גיליון1!$C$86:$C$88</c:f>
              <c:strCache>
                <c:ptCount val="3"/>
                <c:pt idx="0">
                  <c:v>שנת 2018</c:v>
                </c:pt>
                <c:pt idx="1">
                  <c:v>שנת 2017</c:v>
                </c:pt>
                <c:pt idx="2">
                  <c:v>שנת 2016</c:v>
                </c:pt>
              </c:strCache>
            </c:strRef>
          </c:cat>
          <c:val>
            <c:numRef>
              <c:f>גיליון1!$D$86:$D$88</c:f>
              <c:numCache>
                <c:formatCode>General</c:formatCode>
                <c:ptCount val="3"/>
                <c:pt idx="0">
                  <c:v>985776</c:v>
                </c:pt>
                <c:pt idx="1">
                  <c:v>1139111</c:v>
                </c:pt>
                <c:pt idx="2">
                  <c:v>1060000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018312"/>
        <c:axId val="476018704"/>
      </c:barChart>
      <c:catAx>
        <c:axId val="47601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76018704"/>
        <c:crosses val="autoZero"/>
        <c:auto val="1"/>
        <c:lblAlgn val="ctr"/>
        <c:lblOffset val="100"/>
        <c:noMultiLvlLbl val="0"/>
      </c:catAx>
      <c:valAx>
        <c:axId val="47601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601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9EDE2B-6EF7-4C16-BA6A-973B50CE5E25}" type="datetimeFigureOut">
              <a:rPr lang="he-IL" smtClean="0"/>
              <a:t>ב'/שבט/תשע"ט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7B539D-EED5-4F62-BBA3-0E06472990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37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B539D-EED5-4F62-BBA3-0E064729902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966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436096" y="2420888"/>
            <a:ext cx="3464728" cy="147002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/>
                </a:solidFill>
                <a:cs typeface="Reforma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434423" y="3861048"/>
            <a:ext cx="3458057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cs typeface="Reforma" pitchFamily="2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483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Reforma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Reforma" pitchFamily="2" charset="-79"/>
              </a:defRPr>
            </a:lvl1pPr>
            <a:lvl2pPr>
              <a:defRPr>
                <a:cs typeface="Reforma" pitchFamily="2" charset="-79"/>
              </a:defRPr>
            </a:lvl2pPr>
            <a:lvl3pPr>
              <a:defRPr>
                <a:cs typeface="Reforma" pitchFamily="2" charset="-79"/>
              </a:defRPr>
            </a:lvl3pPr>
            <a:lvl4pPr>
              <a:defRPr>
                <a:cs typeface="Reforma" pitchFamily="2" charset="-79"/>
              </a:defRPr>
            </a:lvl4pPr>
            <a:lvl5pPr>
              <a:defRPr>
                <a:cs typeface="Reforma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7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cs typeface="Reforma" pitchFamily="2" charset="-79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  <a:cs typeface="Reforma" pitchFamily="2" charset="-79"/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  <a:cs typeface="Reforma" pitchFamily="2" charset="-79"/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  <a:cs typeface="Reforma" pitchFamily="2" charset="-79"/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  <a:cs typeface="Reforma" pitchFamily="2" charset="-79"/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  <a:cs typeface="Reforma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41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1" anchor="t" anchorCtr="0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75129" y="1399255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928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4" r:id="rId3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2"/>
          </a:solidFill>
          <a:latin typeface="Arial" pitchFamily="34" charset="0"/>
          <a:ea typeface="+mj-ea"/>
          <a:cs typeface="Reforma" pitchFamily="2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accent5"/>
          </a:solidFill>
          <a:latin typeface="Arial" pitchFamily="34" charset="0"/>
          <a:ea typeface="+mn-ea"/>
          <a:cs typeface="Reforma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accent5"/>
          </a:solidFill>
          <a:latin typeface="Arial" pitchFamily="34" charset="0"/>
          <a:ea typeface="+mn-ea"/>
          <a:cs typeface="Reforma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accent5"/>
          </a:solidFill>
          <a:latin typeface="Arial" pitchFamily="34" charset="0"/>
          <a:ea typeface="+mn-ea"/>
          <a:cs typeface="Reforma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accent5"/>
          </a:solidFill>
          <a:latin typeface="Arial" pitchFamily="34" charset="0"/>
          <a:ea typeface="+mn-ea"/>
          <a:cs typeface="Reforma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accent5"/>
          </a:solidFill>
          <a:latin typeface="Arial" pitchFamily="34" charset="0"/>
          <a:ea typeface="+mn-ea"/>
          <a:cs typeface="Reforma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76002" y="3717032"/>
            <a:ext cx="4889251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e-IL" sz="4000" dirty="0" smtClean="0"/>
              <a:t>שירות בתחנות השרון </a:t>
            </a:r>
            <a:br>
              <a:rPr lang="he-IL" sz="4000" dirty="0" smtClean="0"/>
            </a:br>
            <a:r>
              <a:rPr lang="he-IL" sz="4000" dirty="0" smtClean="0">
                <a:solidFill>
                  <a:srgbClr val="0070C0"/>
                </a:solidFill>
              </a:rPr>
              <a:t>כנס נציגי רשויות בשרון</a:t>
            </a:r>
            <a:r>
              <a:rPr lang="he-IL" sz="4400" dirty="0" smtClean="0">
                <a:solidFill>
                  <a:srgbClr val="0070C0"/>
                </a:solidFill>
              </a:rPr>
              <a:t/>
            </a:r>
            <a:br>
              <a:rPr lang="he-IL" sz="4400" dirty="0" smtClean="0">
                <a:solidFill>
                  <a:srgbClr val="0070C0"/>
                </a:solidFill>
              </a:rPr>
            </a:br>
            <a:endParaRPr lang="he-IL" sz="4400" dirty="0">
              <a:solidFill>
                <a:srgbClr val="0070C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569149" y="6093296"/>
            <a:ext cx="3458057" cy="504056"/>
          </a:xfrm>
        </p:spPr>
        <p:txBody>
          <a:bodyPr/>
          <a:lstStyle/>
          <a:p>
            <a:r>
              <a:rPr lang="he-IL" dirty="0" smtClean="0"/>
              <a:t>ינואר 19</a:t>
            </a:r>
          </a:p>
        </p:txBody>
      </p:sp>
    </p:spTree>
    <p:extLst>
      <p:ext uri="{BB962C8B-B14F-4D97-AF65-F5344CB8AC3E}">
        <p14:creationId xmlns:p14="http://schemas.microsoft.com/office/powerpoint/2010/main" val="41205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כפר סבא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3382" y="1674527"/>
            <a:ext cx="8229600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b="1" dirty="0" smtClean="0">
                <a:solidFill>
                  <a:srgbClr val="0070C0"/>
                </a:solidFill>
              </a:rPr>
              <a:t>מתקני </a:t>
            </a:r>
            <a:r>
              <a:rPr lang="he-IL" b="1" dirty="0">
                <a:solidFill>
                  <a:srgbClr val="0070C0"/>
                </a:solidFill>
              </a:rPr>
              <a:t>אופניים</a:t>
            </a:r>
            <a:r>
              <a:rPr lang="he-IL" dirty="0"/>
              <a:t>: בשנת 2017-18 הותקנו מתקנים </a:t>
            </a:r>
            <a:r>
              <a:rPr lang="he-IL" dirty="0" smtClean="0"/>
              <a:t>דו-קומתיים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b="1" dirty="0" smtClean="0">
                <a:solidFill>
                  <a:srgbClr val="0070C0"/>
                </a:solidFill>
              </a:rPr>
              <a:t>הרחבה </a:t>
            </a:r>
            <a:r>
              <a:rPr lang="he-IL" b="1" dirty="0">
                <a:solidFill>
                  <a:srgbClr val="0070C0"/>
                </a:solidFill>
              </a:rPr>
              <a:t>כניסת </a:t>
            </a:r>
            <a:r>
              <a:rPr lang="he-IL" b="1" dirty="0" smtClean="0">
                <a:solidFill>
                  <a:srgbClr val="0070C0"/>
                </a:solidFill>
              </a:rPr>
              <a:t>התחנה, הכפלת </a:t>
            </a:r>
            <a:r>
              <a:rPr lang="he-IL" b="1" dirty="0">
                <a:solidFill>
                  <a:srgbClr val="0070C0"/>
                </a:solidFill>
              </a:rPr>
              <a:t>עמדות </a:t>
            </a:r>
            <a:r>
              <a:rPr lang="he-IL" b="1" dirty="0" smtClean="0">
                <a:solidFill>
                  <a:srgbClr val="0070C0"/>
                </a:solidFill>
              </a:rPr>
              <a:t>הבידוק </a:t>
            </a:r>
            <a:r>
              <a:rPr lang="he-IL" b="1" dirty="0">
                <a:solidFill>
                  <a:srgbClr val="0070C0"/>
                </a:solidFill>
              </a:rPr>
              <a:t>והסדרת </a:t>
            </a:r>
            <a:r>
              <a:rPr lang="he-IL" b="1" dirty="0" smtClean="0">
                <a:solidFill>
                  <a:srgbClr val="0070C0"/>
                </a:solidFill>
              </a:rPr>
              <a:t>היציאה</a:t>
            </a:r>
            <a:r>
              <a:rPr lang="he-IL" b="1" dirty="0" smtClean="0"/>
              <a:t>: צפי לביצוע</a:t>
            </a:r>
            <a:r>
              <a:rPr lang="he-IL" dirty="0" smtClean="0"/>
              <a:t>: 2020.</a:t>
            </a:r>
            <a:endParaRPr lang="he-IL" dirty="0"/>
          </a:p>
        </p:txBody>
      </p:sp>
      <p:pic>
        <p:nvPicPr>
          <p:cNvPr id="4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6412" cy="15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תוצאת תמונה עבור רכבת ישראל כפר סב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3799"/>
            <a:ext cx="1348969" cy="1010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0375" y="166673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he-IL" sz="4000" dirty="0" smtClean="0"/>
              <a:t>תחנת הוד השרון סוקולוב 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dirty="0" smtClean="0"/>
              <a:t>(מקום 39 מתוך 68)</a:t>
            </a:r>
            <a:endParaRPr lang="he-IL" sz="2800" dirty="0">
              <a:cs typeface="Reforma" pitchFamily="2" charset="-79"/>
            </a:endParaRPr>
          </a:p>
        </p:txBody>
      </p:sp>
      <p:pic>
        <p:nvPicPr>
          <p:cNvPr id="1026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170737" cy="37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2973" y="3356992"/>
            <a:ext cx="6742226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קווי רכבת </a:t>
            </a:r>
            <a:r>
              <a:rPr lang="he-IL" dirty="0" smtClean="0"/>
              <a:t>:       רעננה – משה דיין  , רעננה – ב"ש קו מערבי 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עומס ברכבות </a:t>
            </a:r>
            <a:r>
              <a:rPr lang="he-IL" dirty="0" smtClean="0"/>
              <a:t>:  22%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תאום נכים בחודש</a:t>
            </a:r>
            <a:r>
              <a:rPr lang="he-IL" dirty="0" smtClean="0"/>
              <a:t>: 40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חניית אופניים </a:t>
            </a:r>
            <a:r>
              <a:rPr lang="he-IL" dirty="0" smtClean="0"/>
              <a:t>: </a:t>
            </a:r>
            <a:r>
              <a:rPr lang="en-US" dirty="0" smtClean="0"/>
              <a:t> </a:t>
            </a:r>
            <a:r>
              <a:rPr lang="he-IL" dirty="0" smtClean="0"/>
              <a:t> 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2310" y="1879484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FF0000"/>
                </a:solidFill>
              </a:rPr>
              <a:t>13%-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3321" y="1648561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00B050"/>
                </a:solidFill>
              </a:rPr>
              <a:t>7%</a:t>
            </a:r>
            <a:endParaRPr lang="he-IL" sz="1600" dirty="0">
              <a:solidFill>
                <a:srgbClr val="00B050"/>
              </a:solidFill>
            </a:endParaRP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03679"/>
              </p:ext>
            </p:extLst>
          </p:nvPr>
        </p:nvGraphicFramePr>
        <p:xfrm>
          <a:off x="2162973" y="1204897"/>
          <a:ext cx="4590256" cy="198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1934" y="2649060"/>
            <a:ext cx="186171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 smtClean="0"/>
              <a:t>רעננה נפתחו 3.7.18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25996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הוד השרון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6280" y="1778633"/>
            <a:ext cx="8651439" cy="417646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b="1" dirty="0" smtClean="0">
                <a:solidFill>
                  <a:srgbClr val="0070C0"/>
                </a:solidFill>
              </a:rPr>
              <a:t>חניון כולל </a:t>
            </a:r>
            <a:r>
              <a:rPr lang="he-IL" b="1" dirty="0">
                <a:solidFill>
                  <a:srgbClr val="0070C0"/>
                </a:solidFill>
              </a:rPr>
              <a:t>אזור </a:t>
            </a:r>
            <a:r>
              <a:rPr lang="he-IL" b="1" dirty="0" err="1" smtClean="0">
                <a:solidFill>
                  <a:srgbClr val="0070C0"/>
                </a:solidFill>
              </a:rPr>
              <a:t>תח״צ</a:t>
            </a:r>
            <a:r>
              <a:rPr lang="he-IL" b="1" dirty="0" smtClean="0"/>
              <a:t>: </a:t>
            </a:r>
            <a:r>
              <a:rPr lang="he-IL" dirty="0" smtClean="0"/>
              <a:t>מתוכנן שינוי </a:t>
            </a:r>
            <a:r>
              <a:rPr lang="he-IL" dirty="0"/>
              <a:t>משמעותי בחניון </a:t>
            </a:r>
            <a:r>
              <a:rPr lang="he-IL" dirty="0" smtClean="0"/>
              <a:t>(</a:t>
            </a:r>
            <a:r>
              <a:rPr lang="he-IL" dirty="0"/>
              <a:t>מסוף אוטובוסים </a:t>
            </a:r>
            <a:r>
              <a:rPr lang="he-IL" dirty="0" smtClean="0"/>
              <a:t>חדש)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                               </a:t>
            </a:r>
            <a:r>
              <a:rPr lang="he-IL" dirty="0" smtClean="0"/>
              <a:t>           </a:t>
            </a:r>
            <a:r>
              <a:rPr lang="he-IL" dirty="0" smtClean="0"/>
              <a:t>ביצוע באחריות נתיבי ישראל (בשלב </a:t>
            </a:r>
            <a:r>
              <a:rPr lang="he-IL" dirty="0"/>
              <a:t>חתימת חוזה </a:t>
            </a:r>
            <a:r>
              <a:rPr lang="he-IL" dirty="0" smtClean="0"/>
              <a:t>מול רכבת)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b="1" dirty="0" smtClean="0">
                <a:solidFill>
                  <a:srgbClr val="0070C0"/>
                </a:solidFill>
              </a:rPr>
              <a:t>הכפלת </a:t>
            </a:r>
            <a:r>
              <a:rPr lang="he-IL" b="1" dirty="0">
                <a:solidFill>
                  <a:srgbClr val="0070C0"/>
                </a:solidFill>
              </a:rPr>
              <a:t>עמדות בידוק וקרוסלות </a:t>
            </a:r>
            <a:r>
              <a:rPr lang="he-IL" b="1" dirty="0" smtClean="0">
                <a:solidFill>
                  <a:srgbClr val="0070C0"/>
                </a:solidFill>
              </a:rPr>
              <a:t>יציאה</a:t>
            </a:r>
            <a:r>
              <a:rPr lang="he-IL" dirty="0" smtClean="0"/>
              <a:t>: </a:t>
            </a:r>
            <a:r>
              <a:rPr lang="he-IL" dirty="0"/>
              <a:t>בשלבי תכנון (אין עדיין לו"ז לביצוע</a:t>
            </a:r>
            <a:r>
              <a:rPr lang="he-IL" dirty="0" smtClean="0"/>
              <a:t>).</a:t>
            </a:r>
            <a:endParaRPr lang="en-US" dirty="0"/>
          </a:p>
        </p:txBody>
      </p:sp>
      <p:pic>
        <p:nvPicPr>
          <p:cNvPr id="4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6412" cy="15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תוצאת תמונה עבור רכבת ישראל הוד השרו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6" y="188640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תרומת הרכבת למרחב העירוני</a:t>
            </a:r>
            <a:endParaRPr lang="he-IL" sz="2800" dirty="0">
              <a:cs typeface="Reform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64088" y="1437512"/>
            <a:ext cx="4186808" cy="4392488"/>
          </a:xfr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he-IL" sz="2800" dirty="0" smtClean="0"/>
              <a:t>חדרה </a:t>
            </a:r>
            <a:r>
              <a:rPr lang="he-IL" sz="2800" dirty="0"/>
              <a:t>מערב</a:t>
            </a:r>
            <a:endParaRPr lang="en-US" sz="280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he-IL" sz="2800" dirty="0" smtClean="0"/>
              <a:t>נתניה</a:t>
            </a:r>
            <a:endParaRPr lang="en-US" sz="280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הרצליה</a:t>
            </a:r>
            <a:endParaRPr lang="en-US" sz="280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רעננה </a:t>
            </a:r>
            <a:r>
              <a:rPr lang="he-IL" sz="2800" dirty="0" smtClean="0"/>
              <a:t>דרום </a:t>
            </a:r>
            <a:r>
              <a:rPr lang="he-IL" sz="1600" dirty="0" smtClean="0"/>
              <a:t>(3.7.18)</a:t>
            </a:r>
            <a:endParaRPr lang="en-US" sz="280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כפר סבא</a:t>
            </a:r>
            <a:endParaRPr lang="en-US" sz="280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הוד השרון</a:t>
            </a:r>
            <a:endParaRPr lang="en-US" sz="2800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  <p:pic>
        <p:nvPicPr>
          <p:cNvPr id="1026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8" y="548680"/>
            <a:ext cx="2959294" cy="50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4203" y="35739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he-IL" sz="4000" dirty="0" smtClean="0"/>
              <a:t>תחנת חדרה מערב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dirty="0" smtClean="0"/>
              <a:t>(מקום 19 מתוך 68)</a:t>
            </a:r>
            <a:endParaRPr lang="he-IL" sz="2800" dirty="0">
              <a:cs typeface="Reforma" pitchFamily="2" charset="-79"/>
            </a:endParaRPr>
          </a:p>
        </p:txBody>
      </p:sp>
      <p:pic>
        <p:nvPicPr>
          <p:cNvPr id="1026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055"/>
            <a:ext cx="2959294" cy="50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076193"/>
              </p:ext>
            </p:extLst>
          </p:nvPr>
        </p:nvGraphicFramePr>
        <p:xfrm>
          <a:off x="2627784" y="1268760"/>
          <a:ext cx="3888432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1464385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00B050"/>
                </a:solidFill>
              </a:rPr>
              <a:t>5.8%+</a:t>
            </a:r>
            <a:endParaRPr lang="he-IL" sz="1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9652" y="1774430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00B050"/>
                </a:solidFill>
              </a:rPr>
              <a:t>7.5%+</a:t>
            </a:r>
            <a:endParaRPr lang="he-IL" sz="1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501008"/>
            <a:ext cx="5590098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קווי רכבת </a:t>
            </a:r>
            <a:r>
              <a:rPr lang="he-IL" dirty="0" smtClean="0"/>
              <a:t>:       כרמיאל – ב"ש ,       בנימינה – רחובות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עומס ברכבות </a:t>
            </a:r>
            <a:r>
              <a:rPr lang="he-IL" dirty="0" smtClean="0"/>
              <a:t>:</a:t>
            </a:r>
            <a:r>
              <a:rPr lang="en-US" dirty="0" smtClean="0"/>
              <a:t> </a:t>
            </a:r>
            <a:r>
              <a:rPr lang="he-IL" dirty="0" smtClean="0"/>
              <a:t> שיא בוקר 405 112%       229  88% 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שיא ערב  424   80%       420  </a:t>
            </a:r>
            <a:r>
              <a:rPr lang="he-IL" dirty="0"/>
              <a:t>75</a:t>
            </a:r>
            <a:r>
              <a:rPr lang="he-IL" dirty="0" smtClean="0"/>
              <a:t>%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תאום נכים בחודש </a:t>
            </a:r>
            <a:r>
              <a:rPr lang="he-IL" dirty="0" smtClean="0"/>
              <a:t>: 220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חניית אופניים קיים </a:t>
            </a:r>
            <a:r>
              <a:rPr lang="he-IL" dirty="0" smtClean="0"/>
              <a:t>: </a:t>
            </a:r>
            <a:r>
              <a:rPr lang="en-US" dirty="0" smtClean="0"/>
              <a:t> </a:t>
            </a:r>
            <a:r>
              <a:rPr lang="he-IL" dirty="0" smtClean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1620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7684" y="258217"/>
            <a:ext cx="8229600" cy="796950"/>
          </a:xfrm>
        </p:spPr>
        <p:txBody>
          <a:bodyPr>
            <a:normAutofit/>
          </a:bodyPr>
          <a:lstStyle/>
          <a:p>
            <a:r>
              <a:rPr lang="he-IL" sz="3600" dirty="0"/>
              <a:t>חדרה מערב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647945"/>
            <a:ext cx="8859780" cy="45365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sz="2200" b="1" dirty="0" smtClean="0">
                <a:solidFill>
                  <a:srgbClr val="0070C0"/>
                </a:solidFill>
              </a:rPr>
              <a:t>חניון רכבים ומסוף תחבורה ציבורית</a:t>
            </a:r>
            <a:r>
              <a:rPr lang="he-IL" sz="2200" b="1" dirty="0" smtClean="0"/>
              <a:t> – צד מזרח  - תחילת עבודה ברבעון 2 2019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b="1" dirty="0"/>
              <a:t> </a:t>
            </a:r>
            <a:r>
              <a:rPr lang="he-IL" sz="2200" b="1" dirty="0" smtClean="0"/>
              <a:t>                                                                         (תלוי במוביל ניקוז </a:t>
            </a:r>
            <a:r>
              <a:rPr lang="he-IL" sz="2200" b="1" dirty="0"/>
              <a:t>של </a:t>
            </a:r>
            <a:r>
              <a:rPr lang="he-IL" sz="2200" b="1" dirty="0" smtClean="0"/>
              <a:t>העירייה)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b="1" dirty="0"/>
          </a:p>
          <a:p>
            <a:pPr>
              <a:lnSpc>
                <a:spcPct val="150000"/>
              </a:lnSpc>
            </a:pPr>
            <a:r>
              <a:rPr lang="he-IL" sz="2200" b="1" dirty="0" smtClean="0">
                <a:solidFill>
                  <a:srgbClr val="0070C0"/>
                </a:solidFill>
              </a:rPr>
              <a:t>הסדרת חניון רכבים מדרום </a:t>
            </a:r>
            <a:r>
              <a:rPr lang="he-IL" sz="2200" b="1" dirty="0">
                <a:solidFill>
                  <a:srgbClr val="0070C0"/>
                </a:solidFill>
              </a:rPr>
              <a:t>לחניון </a:t>
            </a:r>
            <a:r>
              <a:rPr lang="he-IL" sz="2200" b="1" dirty="0" smtClean="0">
                <a:solidFill>
                  <a:srgbClr val="0070C0"/>
                </a:solidFill>
              </a:rPr>
              <a:t>הקיים</a:t>
            </a:r>
            <a:r>
              <a:rPr lang="he-IL" sz="2200" b="1" dirty="0" smtClean="0">
                <a:solidFill>
                  <a:schemeClr val="tx1"/>
                </a:solidFill>
              </a:rPr>
              <a:t>: סלילה ותאורה חניון כורכר קיים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b="1" dirty="0">
                <a:solidFill>
                  <a:schemeClr val="tx1"/>
                </a:solidFill>
              </a:rPr>
              <a:t> </a:t>
            </a:r>
            <a:r>
              <a:rPr lang="he-IL" sz="2200" b="1" dirty="0" smtClean="0">
                <a:solidFill>
                  <a:schemeClr val="tx1"/>
                </a:solidFill>
              </a:rPr>
              <a:t>   יקום ברובו </a:t>
            </a:r>
            <a:r>
              <a:rPr lang="he-IL" sz="2200" b="1" dirty="0">
                <a:solidFill>
                  <a:schemeClr val="tx1"/>
                </a:solidFill>
              </a:rPr>
              <a:t>בשטח </a:t>
            </a:r>
            <a:r>
              <a:rPr lang="he-IL" sz="2200" b="1" dirty="0" smtClean="0">
                <a:solidFill>
                  <a:schemeClr val="tx1"/>
                </a:solidFill>
              </a:rPr>
              <a:t>העיריה ימומן ע"י הרכבת </a:t>
            </a:r>
            <a:r>
              <a:rPr lang="he-IL" sz="2200" b="1" dirty="0">
                <a:solidFill>
                  <a:schemeClr val="tx1"/>
                </a:solidFill>
              </a:rPr>
              <a:t> </a:t>
            </a:r>
            <a:r>
              <a:rPr lang="he-IL" sz="2200" b="1" dirty="0" smtClean="0">
                <a:solidFill>
                  <a:schemeClr val="tx1"/>
                </a:solidFill>
              </a:rPr>
              <a:t>- צפי</a:t>
            </a:r>
            <a:r>
              <a:rPr lang="he-IL" sz="2200" b="1" dirty="0">
                <a:solidFill>
                  <a:schemeClr val="tx1"/>
                </a:solidFill>
              </a:rPr>
              <a:t>: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he-IL" sz="2200" b="1" dirty="0">
                <a:solidFill>
                  <a:schemeClr val="tx1"/>
                </a:solidFill>
              </a:rPr>
              <a:t>רבעון </a:t>
            </a:r>
            <a:r>
              <a:rPr lang="en-US" sz="1500" b="1" dirty="0">
                <a:solidFill>
                  <a:schemeClr val="tx1"/>
                </a:solidFill>
              </a:rPr>
              <a:t>2</a:t>
            </a:r>
            <a:r>
              <a:rPr lang="he-IL" sz="2200" b="1" dirty="0" smtClean="0">
                <a:solidFill>
                  <a:schemeClr val="tx1"/>
                </a:solidFill>
              </a:rPr>
              <a:t> </a:t>
            </a:r>
            <a:r>
              <a:rPr lang="he-IL" sz="2200" b="1" dirty="0">
                <a:solidFill>
                  <a:schemeClr val="tx1"/>
                </a:solidFill>
              </a:rPr>
              <a:t>2019 (תלוי במובל ניקוז של העירייה</a:t>
            </a:r>
            <a:r>
              <a:rPr lang="he-IL" sz="2200" b="1" dirty="0" smtClean="0">
                <a:solidFill>
                  <a:schemeClr val="tx1"/>
                </a:solidFill>
              </a:rPr>
              <a:t>)</a:t>
            </a:r>
          </a:p>
          <a:p>
            <a:pPr marL="0" indent="358775">
              <a:lnSpc>
                <a:spcPct val="150000"/>
              </a:lnSpc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2200" b="1" dirty="0" smtClean="0">
                <a:solidFill>
                  <a:srgbClr val="0070C0"/>
                </a:solidFill>
              </a:rPr>
              <a:t>תחנה מרכזית חדשה לאוטובוסים וכניסה </a:t>
            </a:r>
            <a:r>
              <a:rPr lang="he-IL" sz="2200" b="1" dirty="0">
                <a:solidFill>
                  <a:srgbClr val="0070C0"/>
                </a:solidFill>
              </a:rPr>
              <a:t>חדשה </a:t>
            </a:r>
            <a:r>
              <a:rPr lang="he-IL" sz="2200" b="1" dirty="0" smtClean="0">
                <a:solidFill>
                  <a:srgbClr val="0070C0"/>
                </a:solidFill>
              </a:rPr>
              <a:t>לתחנה בצד מערב</a:t>
            </a:r>
            <a:r>
              <a:rPr lang="he-IL" sz="2200" b="1" dirty="0" smtClean="0"/>
              <a:t>. ביצוע של חברת הבת למתחמי הרכבת.</a:t>
            </a:r>
            <a:r>
              <a:rPr lang="he-IL" sz="2200" b="1" dirty="0"/>
              <a:t> </a:t>
            </a:r>
            <a:r>
              <a:rPr lang="he-IL" sz="2200" b="1" dirty="0" smtClean="0"/>
              <a:t>         </a:t>
            </a:r>
            <a:r>
              <a:rPr lang="he-IL" sz="2200" b="1" dirty="0" smtClean="0">
                <a:solidFill>
                  <a:srgbClr val="515253"/>
                </a:solidFill>
              </a:rPr>
              <a:t>צפי</a:t>
            </a:r>
            <a:r>
              <a:rPr lang="he-IL" sz="2200" b="1" dirty="0">
                <a:solidFill>
                  <a:srgbClr val="515253"/>
                </a:solidFill>
              </a:rPr>
              <a:t>:</a:t>
            </a:r>
            <a:r>
              <a:rPr lang="en-US" sz="2200" b="1" dirty="0">
                <a:solidFill>
                  <a:srgbClr val="515253"/>
                </a:solidFill>
              </a:rPr>
              <a:t> </a:t>
            </a:r>
            <a:r>
              <a:rPr lang="en-US" sz="2200" b="1" dirty="0" smtClean="0">
                <a:solidFill>
                  <a:srgbClr val="515253"/>
                </a:solidFill>
              </a:rPr>
              <a:t> </a:t>
            </a:r>
            <a:r>
              <a:rPr lang="he-IL" sz="2200" b="1" dirty="0" smtClean="0"/>
              <a:t>בתכנון </a:t>
            </a:r>
            <a:r>
              <a:rPr lang="he-IL" sz="2200" b="1" dirty="0"/>
              <a:t>לרישוי - אין עדיין לו"ז לביצוע </a:t>
            </a:r>
            <a:endParaRPr lang="he-IL" sz="2200" b="1" dirty="0" smtClean="0"/>
          </a:p>
        </p:txBody>
      </p:sp>
      <p:pic>
        <p:nvPicPr>
          <p:cNvPr id="4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6412" cy="15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תוצאת תמונה עבור רכבת ישראל חדרה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/>
          <a:stretch/>
        </p:blipFill>
        <p:spPr bwMode="auto">
          <a:xfrm>
            <a:off x="996024" y="144128"/>
            <a:ext cx="1296144" cy="888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138" y="408643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he-IL" sz="4000" dirty="0" smtClean="0"/>
              <a:t>תחנת נתניה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dirty="0" smtClean="0"/>
              <a:t>(מקום 9 מתוך 68)</a:t>
            </a:r>
            <a:endParaRPr lang="he-IL" sz="2800" dirty="0">
              <a:cs typeface="Reforma" pitchFamily="2" charset="-79"/>
            </a:endParaRPr>
          </a:p>
        </p:txBody>
      </p:sp>
      <p:pic>
        <p:nvPicPr>
          <p:cNvPr id="1026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170737" cy="37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5736" y="3501008"/>
            <a:ext cx="6742226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קווי רכבת </a:t>
            </a:r>
            <a:r>
              <a:rPr lang="he-IL" dirty="0" smtClean="0"/>
              <a:t>:       בנימינה - רחובות, נתניה – אשקלון , נתניה – בית שמש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עומס ברכבות </a:t>
            </a:r>
            <a:r>
              <a:rPr lang="he-IL" dirty="0" smtClean="0"/>
              <a:t>:  שיא בוקר :  רכבות מתחילות בנתניה  /  231  101%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שיא ערב  :  264  54%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תאום נכים בחודש</a:t>
            </a:r>
            <a:r>
              <a:rPr lang="he-IL" dirty="0" smtClean="0"/>
              <a:t>: 220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חניית אופניים </a:t>
            </a:r>
            <a:r>
              <a:rPr lang="he-IL" dirty="0" smtClean="0"/>
              <a:t>: </a:t>
            </a:r>
            <a:r>
              <a:rPr lang="en-US" dirty="0" smtClean="0"/>
              <a:t> </a:t>
            </a:r>
            <a:r>
              <a:rPr lang="he-IL" dirty="0" smtClean="0"/>
              <a:t> 44 קיים</a:t>
            </a:r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946464"/>
              </p:ext>
            </p:extLst>
          </p:nvPr>
        </p:nvGraphicFramePr>
        <p:xfrm>
          <a:off x="2483768" y="1196752"/>
          <a:ext cx="4464496" cy="216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64631" y="1637467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FF0000"/>
                </a:solidFill>
              </a:rPr>
              <a:t>24%-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7930" y="1704266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FF0000"/>
                </a:solidFill>
              </a:rPr>
              <a:t>1%-</a:t>
            </a:r>
            <a:endParaRPr lang="he-IL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678" y="2852936"/>
            <a:ext cx="36004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/>
              <a:t>ספיר נפתחה 5.11.16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36999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נתניה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7584" y="1736752"/>
            <a:ext cx="8229600" cy="4176464"/>
          </a:xfrm>
        </p:spPr>
        <p:txBody>
          <a:bodyPr/>
          <a:lstStyle/>
          <a:p>
            <a:endParaRPr lang="he-IL" dirty="0" smtClean="0"/>
          </a:p>
          <a:p>
            <a:pPr lvl="0" algn="r"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</a:rPr>
              <a:t>גשר הולכי רגל להנגשה וחיבור לכניסה </a:t>
            </a:r>
            <a:r>
              <a:rPr lang="he-IL" b="1" dirty="0" smtClean="0">
                <a:solidFill>
                  <a:srgbClr val="0070C0"/>
                </a:solidFill>
              </a:rPr>
              <a:t>מזרחית</a:t>
            </a:r>
            <a:r>
              <a:rPr lang="he-IL" dirty="0" smtClean="0"/>
              <a:t>:    בוצע.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0070C0"/>
                </a:solidFill>
              </a:rPr>
              <a:t>מתקן </a:t>
            </a:r>
            <a:r>
              <a:rPr lang="he-IL" dirty="0">
                <a:solidFill>
                  <a:srgbClr val="0070C0"/>
                </a:solidFill>
              </a:rPr>
              <a:t>אופנים רובוטי</a:t>
            </a:r>
            <a:r>
              <a:rPr lang="he-IL" i="1" dirty="0"/>
              <a:t>. </a:t>
            </a:r>
            <a:r>
              <a:rPr lang="he-IL" dirty="0" smtClean="0"/>
              <a:t> </a:t>
            </a:r>
            <a:r>
              <a:rPr lang="he-IL" dirty="0"/>
              <a:t>חניון רובוטי עילי 50-80 מקומות </a:t>
            </a:r>
            <a:r>
              <a:rPr lang="he-IL" dirty="0" smtClean="0"/>
              <a:t>     </a:t>
            </a:r>
            <a:r>
              <a:rPr lang="he-IL" b="1" dirty="0" smtClean="0">
                <a:solidFill>
                  <a:srgbClr val="515253"/>
                </a:solidFill>
              </a:rPr>
              <a:t>צפי</a:t>
            </a:r>
            <a:r>
              <a:rPr lang="en-US" b="1" dirty="0" smtClean="0">
                <a:solidFill>
                  <a:srgbClr val="515253"/>
                </a:solidFill>
              </a:rPr>
              <a:t> </a:t>
            </a:r>
            <a:r>
              <a:rPr lang="he-IL" b="1" dirty="0" smtClean="0">
                <a:solidFill>
                  <a:srgbClr val="515253"/>
                </a:solidFill>
              </a:rPr>
              <a:t>ב</a:t>
            </a:r>
            <a:r>
              <a:rPr lang="he-IL" b="1" dirty="0" smtClean="0"/>
              <a:t>יצוע</a:t>
            </a:r>
            <a:r>
              <a:rPr lang="he-IL" dirty="0"/>
              <a:t>: 2019.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/>
          <a:stretch/>
        </p:blipFill>
        <p:spPr>
          <a:xfrm>
            <a:off x="251520" y="2570045"/>
            <a:ext cx="2306802" cy="2369101"/>
          </a:xfrm>
          <a:prstGeom prst="rect">
            <a:avLst/>
          </a:prstGeom>
        </p:spPr>
      </p:pic>
      <p:pic>
        <p:nvPicPr>
          <p:cNvPr id="6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6412" cy="15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תוצאת תמונה עבור רכבת ישראל חדרה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7547"/>
            <a:ext cx="1678291" cy="111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599" y="318417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he-IL" sz="4000" dirty="0" smtClean="0"/>
              <a:t>תחנת הרצליה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dirty="0" smtClean="0"/>
              <a:t>(מקום 13 מתוך 68)</a:t>
            </a:r>
            <a:endParaRPr lang="he-IL" sz="2800" dirty="0">
              <a:cs typeface="Reforma" pitchFamily="2" charset="-79"/>
            </a:endParaRPr>
          </a:p>
        </p:txBody>
      </p:sp>
      <p:pic>
        <p:nvPicPr>
          <p:cNvPr id="1026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170737" cy="37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720" y="3283671"/>
            <a:ext cx="6853479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קווי רכבת </a:t>
            </a:r>
            <a:r>
              <a:rPr lang="he-IL" dirty="0" smtClean="0"/>
              <a:t>:       בנימינה - רחובות, נתניה – אשקלון , נתניה – בית שמש </a:t>
            </a:r>
          </a:p>
          <a:p>
            <a:r>
              <a:rPr lang="he-IL" dirty="0" smtClean="0"/>
              <a:t>                            הרצליה – באר שבע 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עומס ברכבות </a:t>
            </a:r>
            <a:r>
              <a:rPr lang="he-IL" dirty="0" smtClean="0"/>
              <a:t>:  שיא בוקר :  רכבות מתחילות בהרצליה / 229 106%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שיא ערב  :  270 106%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תאום נכים בחודש</a:t>
            </a:r>
            <a:r>
              <a:rPr lang="he-IL" dirty="0" smtClean="0"/>
              <a:t>: 440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חניית אופניים </a:t>
            </a:r>
            <a:r>
              <a:rPr lang="he-IL" dirty="0" smtClean="0"/>
              <a:t>: </a:t>
            </a:r>
            <a:r>
              <a:rPr lang="en-US" dirty="0" smtClean="0"/>
              <a:t> </a:t>
            </a:r>
            <a:r>
              <a:rPr lang="he-IL" dirty="0" smtClean="0"/>
              <a:t> 64 קיים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1484074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00B050"/>
                </a:solidFill>
              </a:rPr>
              <a:t>6%</a:t>
            </a:r>
            <a:endParaRPr lang="he-IL" sz="1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1918" y="1945320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00B050"/>
                </a:solidFill>
              </a:rPr>
              <a:t>0.7%</a:t>
            </a:r>
            <a:endParaRPr lang="he-IL" sz="1600" dirty="0">
              <a:solidFill>
                <a:srgbClr val="00B050"/>
              </a:solidFill>
            </a:endParaRP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13291"/>
              </p:ext>
            </p:extLst>
          </p:nvPr>
        </p:nvGraphicFramePr>
        <p:xfrm>
          <a:off x="2080473" y="672256"/>
          <a:ext cx="4572000" cy="227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1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הרצליה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3" y="2276872"/>
            <a:ext cx="7606235" cy="2376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70C0"/>
                </a:solidFill>
              </a:rPr>
              <a:t>חיבור מסילת השרון 531 מרעננה   </a:t>
            </a:r>
            <a:r>
              <a:rPr lang="he-IL" b="1" dirty="0" smtClean="0"/>
              <a:t>(פתיחת רציפים חדשים)    צפי</a:t>
            </a:r>
            <a:r>
              <a:rPr lang="he-IL" dirty="0" smtClean="0"/>
              <a:t>: 2019</a:t>
            </a: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70C0"/>
                </a:solidFill>
              </a:rPr>
              <a:t>אולם כניסה חדש בצד מערבי (יציאה לצד הרצליה פיתוח)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he-IL" b="1" dirty="0" smtClean="0">
                <a:solidFill>
                  <a:srgbClr val="0070C0"/>
                </a:solidFill>
              </a:rPr>
              <a:t>    </a:t>
            </a:r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צפי : שנתיים - שלוש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0070C0"/>
                </a:solidFill>
              </a:rPr>
              <a:t>מתקני אופניים</a:t>
            </a:r>
            <a:r>
              <a:rPr lang="he-IL" dirty="0" smtClean="0"/>
              <a:t>:         הותקנו דו-קומתיים.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0070C0"/>
                </a:solidFill>
              </a:rPr>
              <a:t>מתקן </a:t>
            </a:r>
            <a:r>
              <a:rPr lang="he-IL" dirty="0">
                <a:solidFill>
                  <a:srgbClr val="0070C0"/>
                </a:solidFill>
              </a:rPr>
              <a:t>אופנים </a:t>
            </a:r>
            <a:r>
              <a:rPr lang="he-IL" dirty="0" smtClean="0">
                <a:solidFill>
                  <a:srgbClr val="0070C0"/>
                </a:solidFill>
              </a:rPr>
              <a:t>רובוטי</a:t>
            </a:r>
            <a:r>
              <a:rPr lang="he-IL" dirty="0" smtClean="0"/>
              <a:t>:  חניון </a:t>
            </a:r>
            <a:r>
              <a:rPr lang="he-IL" dirty="0"/>
              <a:t>רובוטי תת קרקעי 200-250 </a:t>
            </a:r>
            <a:r>
              <a:rPr lang="he-IL" dirty="0" smtClean="0"/>
              <a:t>מקומות</a:t>
            </a:r>
            <a:r>
              <a:rPr lang="he-IL" dirty="0"/>
              <a:t> </a:t>
            </a:r>
            <a:r>
              <a:rPr lang="he-IL" dirty="0" smtClean="0"/>
              <a:t>      </a:t>
            </a:r>
            <a:r>
              <a:rPr lang="he-IL" b="1" dirty="0" smtClean="0">
                <a:solidFill>
                  <a:srgbClr val="515253"/>
                </a:solidFill>
              </a:rPr>
              <a:t>צפי</a:t>
            </a:r>
            <a:r>
              <a:rPr lang="en-US" b="1" dirty="0" smtClean="0">
                <a:solidFill>
                  <a:srgbClr val="515253"/>
                </a:solidFill>
              </a:rPr>
              <a:t> </a:t>
            </a:r>
            <a:r>
              <a:rPr lang="he-IL" b="1" dirty="0" smtClean="0">
                <a:solidFill>
                  <a:srgbClr val="515253"/>
                </a:solidFill>
              </a:rPr>
              <a:t>ב</a:t>
            </a:r>
            <a:r>
              <a:rPr lang="he-IL" b="1" dirty="0" smtClean="0"/>
              <a:t>יצוע</a:t>
            </a:r>
            <a:r>
              <a:rPr lang="he-IL" dirty="0"/>
              <a:t>: 2019</a:t>
            </a:r>
            <a:r>
              <a:rPr lang="he-IL" dirty="0" smtClean="0"/>
              <a:t>.</a:t>
            </a:r>
            <a:endParaRPr lang="he-IL" dirty="0"/>
          </a:p>
        </p:txBody>
      </p:sp>
      <p:pic>
        <p:nvPicPr>
          <p:cNvPr id="5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6412" cy="15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16" y="260648"/>
            <a:ext cx="1265001" cy="126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9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89670"/>
              </p:ext>
            </p:extLst>
          </p:nvPr>
        </p:nvGraphicFramePr>
        <p:xfrm>
          <a:off x="1835696" y="1062107"/>
          <a:ext cx="4572000" cy="197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599" y="310661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he-IL" sz="4000" dirty="0" smtClean="0"/>
              <a:t>תחנת כפר סבא נורדאו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dirty="0" smtClean="0"/>
              <a:t>(מקום 30 מתוך 68) </a:t>
            </a:r>
            <a:endParaRPr lang="he-IL" sz="2800" dirty="0">
              <a:cs typeface="Reforma" pitchFamily="2" charset="-79"/>
            </a:endParaRPr>
          </a:p>
        </p:txBody>
      </p:sp>
      <p:pic>
        <p:nvPicPr>
          <p:cNvPr id="1026" name="Picture 2" descr="תוצאת תמונה עבור רכבת ישראל מפת קווים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170737" cy="37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2973" y="3356992"/>
            <a:ext cx="6742226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קווי רכבת </a:t>
            </a:r>
            <a:r>
              <a:rPr lang="he-IL" dirty="0" smtClean="0"/>
              <a:t>:       רעננה – משה דיין  , רעננה – ב"ש קו מערבי 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עומס ברכבות </a:t>
            </a:r>
            <a:r>
              <a:rPr lang="he-IL" dirty="0" smtClean="0"/>
              <a:t>:  40%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</a:t>
            </a: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תאום נכים בחודש</a:t>
            </a:r>
            <a:r>
              <a:rPr lang="he-IL" dirty="0" smtClean="0"/>
              <a:t>: 90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 smtClean="0"/>
              <a:t>חניית אופניים </a:t>
            </a:r>
            <a:r>
              <a:rPr lang="he-IL" dirty="0" smtClean="0"/>
              <a:t>: </a:t>
            </a:r>
            <a:r>
              <a:rPr lang="en-US" dirty="0" smtClean="0"/>
              <a:t> </a:t>
            </a:r>
            <a:r>
              <a:rPr lang="he-IL" dirty="0" smtClean="0"/>
              <a:t> 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2618" y="1392377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00B050"/>
                </a:solidFill>
              </a:rPr>
              <a:t>5.3%</a:t>
            </a:r>
            <a:endParaRPr lang="he-IL" sz="1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744553"/>
            <a:ext cx="151216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rgbClr val="00B050"/>
                </a:solidFill>
              </a:rPr>
              <a:t>3.3%</a:t>
            </a:r>
            <a:endParaRPr lang="he-IL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Israel rail">
      <a:dk1>
        <a:sysClr val="windowText" lastClr="000000"/>
      </a:dk1>
      <a:lt1>
        <a:sysClr val="window" lastClr="FFFFFF"/>
      </a:lt1>
      <a:dk2>
        <a:srgbClr val="262470"/>
      </a:dk2>
      <a:lt2>
        <a:srgbClr val="EEECE1"/>
      </a:lt2>
      <a:accent1>
        <a:srgbClr val="1FB6ED"/>
      </a:accent1>
      <a:accent2>
        <a:srgbClr val="B5402E"/>
      </a:accent2>
      <a:accent3>
        <a:srgbClr val="EEC072"/>
      </a:accent3>
      <a:accent4>
        <a:srgbClr val="553E6A"/>
      </a:accent4>
      <a:accent5>
        <a:srgbClr val="515253"/>
      </a:accent5>
      <a:accent6>
        <a:srgbClr val="E6A430"/>
      </a:accent6>
      <a:hlink>
        <a:srgbClr val="B5402E"/>
      </a:hlink>
      <a:folHlink>
        <a:srgbClr val="E6A4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D03D80CB4C0AD43AD0789B6C9C0C0D6" ma:contentTypeVersion="1" ma:contentTypeDescription="צור מסמך חדש." ma:contentTypeScope="" ma:versionID="2da815efc74b03783644c702da5fa3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5d0be1c5bbf6cd520794c7c6a47399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780A55-E2A3-475D-AB2E-C7C84091B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BE0128-A6B1-4A7B-8A4F-874B0AE0C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D3C11-1FEC-4DDB-B7E2-164CD0542F70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472</Words>
  <Application>Microsoft Office PowerPoint</Application>
  <PresentationFormat>‫הצגה על המסך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Reforma</vt:lpstr>
      <vt:lpstr>Wingdings</vt:lpstr>
      <vt:lpstr>ערכת נושא Office</vt:lpstr>
      <vt:lpstr>שירות בתחנות השרון  כנס נציגי רשויות בשרון </vt:lpstr>
      <vt:lpstr>תרומת הרכבת למרחב העירוני</vt:lpstr>
      <vt:lpstr>תחנת חדרה מערב (מקום 19 מתוך 68)</vt:lpstr>
      <vt:lpstr>חדרה מערב</vt:lpstr>
      <vt:lpstr>תחנת נתניה (מקום 9 מתוך 68)</vt:lpstr>
      <vt:lpstr>נתניה</vt:lpstr>
      <vt:lpstr>תחנת הרצליה (מקום 13 מתוך 68)</vt:lpstr>
      <vt:lpstr>הרצליה</vt:lpstr>
      <vt:lpstr>תחנת כפר סבא נורדאו (מקום 30 מתוך 68) </vt:lpstr>
      <vt:lpstr>כפר סבא </vt:lpstr>
      <vt:lpstr>תחנת הוד השרון סוקולוב  (מקום 39 מתוך 68)</vt:lpstr>
      <vt:lpstr>הוד השרון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Sigalit</dc:creator>
  <cp:lastModifiedBy>dudu-kt</cp:lastModifiedBy>
  <cp:revision>130</cp:revision>
  <dcterms:created xsi:type="dcterms:W3CDTF">2013-01-21T08:32:00Z</dcterms:created>
  <dcterms:modified xsi:type="dcterms:W3CDTF">2019-01-08T14:01:50Z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0x0101005D03D80CB4C0AD43AD0789B6C9C0C0D6</vt:lpwstr>
  </property>
</Properties>
</file>