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66" r:id="rId5"/>
    <p:sldId id="295" r:id="rId6"/>
    <p:sldId id="278" r:id="rId7"/>
    <p:sldId id="326" r:id="rId8"/>
    <p:sldId id="323" r:id="rId9"/>
    <p:sldId id="328" r:id="rId10"/>
    <p:sldId id="329" r:id="rId11"/>
    <p:sldId id="310" r:id="rId12"/>
    <p:sldId id="324" r:id="rId13"/>
    <p:sldId id="32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y Benica" initials="AB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4F53"/>
    <a:srgbClr val="858591"/>
    <a:srgbClr val="43748E"/>
    <a:srgbClr val="362E24"/>
    <a:srgbClr val="E1C5C6"/>
    <a:srgbClr val="E58F95"/>
    <a:srgbClr val="CC0066"/>
    <a:srgbClr val="ECAEB2"/>
    <a:srgbClr val="863D0C"/>
    <a:srgbClr val="672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1119" autoAdjust="0"/>
  </p:normalViewPr>
  <p:slideViewPr>
    <p:cSldViewPr snapToGrid="0" snapToObjects="1" showGuides="1">
      <p:cViewPr>
        <p:scale>
          <a:sx n="100" d="100"/>
          <a:sy n="100" d="100"/>
        </p:scale>
        <p:origin x="466" y="58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35"/>
    </p:cViewPr>
  </p:sorterViewPr>
  <p:notesViewPr>
    <p:cSldViewPr snapToGrid="0" snapToObjects="1">
      <p:cViewPr varScale="1">
        <p:scale>
          <a:sx n="69" d="100"/>
          <a:sy n="69" d="100"/>
        </p:scale>
        <p:origin x="-330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31CB43-4197-4508-8952-0D1F5F9EF755}" type="doc">
      <dgm:prSet loTypeId="urn:microsoft.com/office/officeart/2005/8/layout/radial3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C20CFCE5-A3AE-420B-AF7E-87CFE01AB01F}">
      <dgm:prSet phldrT="[Text]" custT="1"/>
      <dgm:spPr>
        <a:solidFill>
          <a:srgbClr val="858591"/>
        </a:solidFill>
      </dgm:spPr>
      <dgm:t>
        <a:bodyPr/>
        <a:lstStyle/>
        <a:p>
          <a:pPr rtl="1"/>
          <a:r>
            <a:rPr lang="he-IL" sz="2000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rPr>
            <a:t>רשויות ערביות</a:t>
          </a:r>
        </a:p>
      </dgm:t>
    </dgm:pt>
    <dgm:pt modelId="{6A61054A-3769-477E-90F0-DB43390F5A53}" type="parTrans" cxnId="{64F9A817-0B35-4DC0-912A-05FB3592CBBE}">
      <dgm:prSet/>
      <dgm:spPr/>
      <dgm:t>
        <a:bodyPr/>
        <a:lstStyle/>
        <a:p>
          <a:pPr rtl="1"/>
          <a:endParaRPr lang="he-IL"/>
        </a:p>
      </dgm:t>
    </dgm:pt>
    <dgm:pt modelId="{D6A9401B-D419-4303-AEF7-7960B0977C0A}" type="sibTrans" cxnId="{64F9A817-0B35-4DC0-912A-05FB3592CBBE}">
      <dgm:prSet/>
      <dgm:spPr/>
      <dgm:t>
        <a:bodyPr/>
        <a:lstStyle/>
        <a:p>
          <a:pPr rtl="1"/>
          <a:endParaRPr lang="he-IL"/>
        </a:p>
      </dgm:t>
    </dgm:pt>
    <dgm:pt modelId="{946789DF-96A3-476A-9B13-A8AE461F5E03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43748E"/>
        </a:solidFill>
      </dgm:spPr>
      <dgm:t>
        <a:bodyPr/>
        <a:lstStyle/>
        <a:p>
          <a:pPr rtl="1"/>
          <a:r>
            <a:rPr lang="he-IL" sz="1400" b="1" dirty="0">
              <a:solidFill>
                <a:schemeClr val="bg1"/>
              </a:solidFill>
            </a:rPr>
            <a:t>מנהלת מיעוטים, </a:t>
          </a:r>
          <a:r>
            <a:rPr lang="he-IL" sz="1400" b="1" u="sng" dirty="0">
              <a:solidFill>
                <a:schemeClr val="bg1"/>
              </a:solidFill>
            </a:rPr>
            <a:t>משרד התחבורה </a:t>
          </a:r>
          <a:r>
            <a:rPr lang="he-IL" sz="1400" b="1" dirty="0">
              <a:solidFill>
                <a:schemeClr val="bg1"/>
              </a:solidFill>
            </a:rPr>
            <a:t>(</a:t>
          </a:r>
          <a:r>
            <a:rPr lang="he-IL" sz="1400" b="1" dirty="0" err="1">
              <a:solidFill>
                <a:schemeClr val="bg1"/>
              </a:solidFill>
            </a:rPr>
            <a:t>עאמר</a:t>
          </a:r>
          <a:r>
            <a:rPr lang="he-IL" sz="1400" b="1" dirty="0">
              <a:solidFill>
                <a:schemeClr val="bg1"/>
              </a:solidFill>
            </a:rPr>
            <a:t> רשרש)</a:t>
          </a:r>
          <a:endParaRPr lang="he-IL" sz="1400" b="1" dirty="0">
            <a:solidFill>
              <a:schemeClr val="bg1"/>
            </a:solidFill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B46E98A5-05C2-4628-808F-A3A83BF1439F}" type="parTrans" cxnId="{529CEADB-57F6-4BC7-8CF8-6C1835BF7822}">
      <dgm:prSet/>
      <dgm:spPr/>
      <dgm:t>
        <a:bodyPr/>
        <a:lstStyle/>
        <a:p>
          <a:pPr rtl="1"/>
          <a:endParaRPr lang="he-IL"/>
        </a:p>
      </dgm:t>
    </dgm:pt>
    <dgm:pt modelId="{5C6C5E2E-9FE3-4BF1-ADEA-A1D252A1CA18}" type="sibTrans" cxnId="{529CEADB-57F6-4BC7-8CF8-6C1835BF7822}">
      <dgm:prSet/>
      <dgm:spPr/>
      <dgm:t>
        <a:bodyPr/>
        <a:lstStyle/>
        <a:p>
          <a:pPr rtl="1"/>
          <a:endParaRPr lang="he-IL"/>
        </a:p>
      </dgm:t>
    </dgm:pt>
    <dgm:pt modelId="{4E3A6A19-FFAD-46D0-805A-B186A2BDEC24}">
      <dgm:prSet phldrT="[Text]" custT="1"/>
      <dgm:spPr>
        <a:solidFill>
          <a:srgbClr val="43748E"/>
        </a:solidFill>
      </dgm:spPr>
      <dgm:t>
        <a:bodyPr/>
        <a:lstStyle/>
        <a:p>
          <a:pPr rtl="1"/>
          <a:r>
            <a:rPr lang="he-IL" sz="1400" b="1" u="sng" dirty="0">
              <a:solidFill>
                <a:schemeClr val="bg1"/>
              </a:solidFill>
            </a:rPr>
            <a:t>הרשות הארצית לתחבורה ציבורית</a:t>
          </a:r>
        </a:p>
        <a:p>
          <a:pPr rtl="1"/>
          <a:r>
            <a:rPr lang="he-IL" sz="1000" b="1" dirty="0">
              <a:solidFill>
                <a:schemeClr val="bg1"/>
              </a:solidFill>
            </a:rPr>
            <a:t>באמצעות יועצת חיצונית, סיוון הנדל</a:t>
          </a:r>
          <a:endParaRPr lang="he-IL" sz="1000" b="1" dirty="0">
            <a:solidFill>
              <a:schemeClr val="bg1"/>
            </a:solidFill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84D689E7-07B4-4183-BEFF-33A9E970171E}" type="parTrans" cxnId="{990C1064-EC86-4873-A2BA-38E44942E240}">
      <dgm:prSet/>
      <dgm:spPr/>
      <dgm:t>
        <a:bodyPr/>
        <a:lstStyle/>
        <a:p>
          <a:pPr rtl="1"/>
          <a:endParaRPr lang="he-IL"/>
        </a:p>
      </dgm:t>
    </dgm:pt>
    <dgm:pt modelId="{B310A797-9CFE-49ED-8B2D-9E10E56680BC}" type="sibTrans" cxnId="{990C1064-EC86-4873-A2BA-38E44942E240}">
      <dgm:prSet/>
      <dgm:spPr/>
      <dgm:t>
        <a:bodyPr/>
        <a:lstStyle/>
        <a:p>
          <a:pPr rtl="1"/>
          <a:endParaRPr lang="he-IL"/>
        </a:p>
      </dgm:t>
    </dgm:pt>
    <dgm:pt modelId="{4474F125-0638-4523-8F6F-C677DBA6DFDA}">
      <dgm:prSet phldrT="[Text]" custT="1"/>
      <dgm:spPr>
        <a:solidFill>
          <a:srgbClr val="43748E"/>
        </a:solidFill>
      </dgm:spPr>
      <dgm:t>
        <a:bodyPr/>
        <a:lstStyle/>
        <a:p>
          <a:pPr rtl="1"/>
          <a:r>
            <a:rPr lang="he-IL" sz="1400" b="1" dirty="0">
              <a:solidFill>
                <a:schemeClr val="bg1"/>
              </a:solidFill>
            </a:rPr>
            <a:t>רכבת ישראל וחברות תשתית נוספות</a:t>
          </a:r>
          <a:endParaRPr lang="he-IL" sz="1400" b="1" dirty="0">
            <a:solidFill>
              <a:schemeClr val="bg1"/>
            </a:solidFill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68283B59-C620-4C28-AF9A-D8328E74525E}" type="parTrans" cxnId="{BDA01A43-7257-4AB4-B789-D21ED217E904}">
      <dgm:prSet/>
      <dgm:spPr/>
      <dgm:t>
        <a:bodyPr/>
        <a:lstStyle/>
        <a:p>
          <a:pPr rtl="1"/>
          <a:endParaRPr lang="he-IL"/>
        </a:p>
      </dgm:t>
    </dgm:pt>
    <dgm:pt modelId="{A87F6AD5-5144-4BDC-B97E-AC8F7BBC6446}" type="sibTrans" cxnId="{BDA01A43-7257-4AB4-B789-D21ED217E904}">
      <dgm:prSet/>
      <dgm:spPr/>
      <dgm:t>
        <a:bodyPr/>
        <a:lstStyle/>
        <a:p>
          <a:pPr rtl="1"/>
          <a:endParaRPr lang="he-IL"/>
        </a:p>
      </dgm:t>
    </dgm:pt>
    <dgm:pt modelId="{359C82C5-D998-42C9-AF7B-59BCBC438E70}">
      <dgm:prSet phldrT="[Text]" custT="1"/>
      <dgm:spPr>
        <a:solidFill>
          <a:srgbClr val="43748E"/>
        </a:solidFill>
      </dgm:spPr>
      <dgm:t>
        <a:bodyPr/>
        <a:lstStyle/>
        <a:p>
          <a:pPr rtl="1"/>
          <a:r>
            <a:rPr lang="he-IL" sz="1400" b="1" u="sng" dirty="0">
              <a:solidFill>
                <a:schemeClr val="bg1"/>
              </a:solidFill>
            </a:rPr>
            <a:t>נתיבי איילון</a:t>
          </a:r>
        </a:p>
        <a:p>
          <a:pPr rtl="1"/>
          <a:r>
            <a:rPr lang="he-IL" sz="1400" b="1" dirty="0">
              <a:solidFill>
                <a:schemeClr val="bg1"/>
              </a:solidFill>
            </a:rPr>
            <a:t>תכנון </a:t>
          </a:r>
          <a:r>
            <a:rPr lang="he-IL" sz="1400" b="1" dirty="0" err="1">
              <a:solidFill>
                <a:schemeClr val="bg1"/>
              </a:solidFill>
            </a:rPr>
            <a:t>וסטטוטוריקה</a:t>
          </a:r>
          <a:r>
            <a:rPr lang="he-IL" sz="1400" b="1" dirty="0">
              <a:solidFill>
                <a:schemeClr val="bg1"/>
              </a:solidFill>
            </a:rPr>
            <a:t> (גל </a:t>
          </a:r>
          <a:r>
            <a:rPr lang="he-IL" sz="1400" b="1" dirty="0" err="1">
              <a:solidFill>
                <a:schemeClr val="bg1"/>
              </a:solidFill>
            </a:rPr>
            <a:t>מתוקי</a:t>
          </a:r>
          <a:r>
            <a:rPr lang="he-IL" sz="1400" b="1" dirty="0">
              <a:solidFill>
                <a:schemeClr val="bg1"/>
              </a:solidFill>
            </a:rPr>
            <a:t>)</a:t>
          </a:r>
        </a:p>
        <a:p>
          <a:pPr rtl="1"/>
          <a:endParaRPr lang="he-IL" sz="1400" b="1" dirty="0">
            <a:solidFill>
              <a:schemeClr val="bg1"/>
            </a:solidFill>
          </a:endParaRPr>
        </a:p>
        <a:p>
          <a:pPr rtl="1"/>
          <a:r>
            <a:rPr lang="he-IL" sz="1400" b="1" dirty="0">
              <a:solidFill>
                <a:schemeClr val="bg1"/>
              </a:solidFill>
            </a:rPr>
            <a:t>ביצוע- מערך מיעוטים,</a:t>
          </a:r>
        </a:p>
        <a:p>
          <a:pPr rtl="1"/>
          <a:r>
            <a:rPr lang="he-IL" sz="1400" b="1" dirty="0">
              <a:solidFill>
                <a:schemeClr val="bg1"/>
              </a:solidFill>
            </a:rPr>
            <a:t>(</a:t>
          </a:r>
          <a:r>
            <a:rPr lang="he-IL" sz="1400" b="1" dirty="0" err="1">
              <a:solidFill>
                <a:schemeClr val="bg1"/>
              </a:solidFill>
            </a:rPr>
            <a:t>זאהר</a:t>
          </a:r>
          <a:r>
            <a:rPr lang="he-IL" sz="1400" b="1" dirty="0">
              <a:solidFill>
                <a:schemeClr val="bg1"/>
              </a:solidFill>
            </a:rPr>
            <a:t> </a:t>
          </a:r>
          <a:r>
            <a:rPr lang="he-IL" sz="1400" b="1" dirty="0" err="1">
              <a:solidFill>
                <a:schemeClr val="bg1"/>
              </a:solidFill>
            </a:rPr>
            <a:t>קבלאן</a:t>
          </a:r>
          <a:r>
            <a:rPr lang="he-IL" sz="1000" b="1" dirty="0">
              <a:solidFill>
                <a:schemeClr val="bg1"/>
              </a:solidFill>
            </a:rPr>
            <a:t>) </a:t>
          </a:r>
          <a:endParaRPr lang="he-IL" sz="1000" b="1" dirty="0">
            <a:solidFill>
              <a:schemeClr val="bg1"/>
            </a:solidFill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DD1F6A6D-6B60-4B32-828F-FDB4EB6E8B1D}" type="parTrans" cxnId="{A5416771-0552-4FAB-9CFC-52FE6EE1C845}">
      <dgm:prSet/>
      <dgm:spPr/>
      <dgm:t>
        <a:bodyPr/>
        <a:lstStyle/>
        <a:p>
          <a:pPr rtl="1"/>
          <a:endParaRPr lang="he-IL"/>
        </a:p>
      </dgm:t>
    </dgm:pt>
    <dgm:pt modelId="{D17CF332-B672-4E0B-B7F0-E99D37E52423}" type="sibTrans" cxnId="{A5416771-0552-4FAB-9CFC-52FE6EE1C845}">
      <dgm:prSet/>
      <dgm:spPr/>
      <dgm:t>
        <a:bodyPr/>
        <a:lstStyle/>
        <a:p>
          <a:pPr rtl="1"/>
          <a:endParaRPr lang="he-IL"/>
        </a:p>
      </dgm:t>
    </dgm:pt>
    <dgm:pt modelId="{294C5280-5D14-4741-A933-2BA4DD05D5FA}" type="pres">
      <dgm:prSet presAssocID="{3531CB43-4197-4508-8952-0D1F5F9EF755}" presName="composite" presStyleCnt="0">
        <dgm:presLayoutVars>
          <dgm:chMax val="1"/>
          <dgm:dir/>
          <dgm:resizeHandles val="exact"/>
        </dgm:presLayoutVars>
      </dgm:prSet>
      <dgm:spPr/>
    </dgm:pt>
    <dgm:pt modelId="{73D38AA7-31D0-429D-9AC9-5AC019D9370E}" type="pres">
      <dgm:prSet presAssocID="{3531CB43-4197-4508-8952-0D1F5F9EF755}" presName="radial" presStyleCnt="0">
        <dgm:presLayoutVars>
          <dgm:animLvl val="ctr"/>
        </dgm:presLayoutVars>
      </dgm:prSet>
      <dgm:spPr/>
    </dgm:pt>
    <dgm:pt modelId="{D9AA6291-9A9F-404C-B233-1ABE23D95F17}" type="pres">
      <dgm:prSet presAssocID="{C20CFCE5-A3AE-420B-AF7E-87CFE01AB01F}" presName="centerShape" presStyleLbl="vennNode1" presStyleIdx="0" presStyleCnt="5" custScaleX="62872" custScaleY="55124"/>
      <dgm:spPr/>
    </dgm:pt>
    <dgm:pt modelId="{C294C2D3-A3D7-43C3-BC7F-A90409D7F500}" type="pres">
      <dgm:prSet presAssocID="{946789DF-96A3-476A-9B13-A8AE461F5E03}" presName="node" presStyleLbl="vennNode1" presStyleIdx="1" presStyleCnt="5" custScaleX="156275" custScaleY="99262" custRadScaleRad="79440">
        <dgm:presLayoutVars>
          <dgm:bulletEnabled val="1"/>
        </dgm:presLayoutVars>
      </dgm:prSet>
      <dgm:spPr/>
    </dgm:pt>
    <dgm:pt modelId="{8E195180-7751-4469-8BEB-AB2FF3254E4B}" type="pres">
      <dgm:prSet presAssocID="{4E3A6A19-FFAD-46D0-805A-B186A2BDEC24}" presName="node" presStyleLbl="vennNode1" presStyleIdx="2" presStyleCnt="5" custScaleX="150850" custRadScaleRad="89722">
        <dgm:presLayoutVars>
          <dgm:bulletEnabled val="1"/>
        </dgm:presLayoutVars>
      </dgm:prSet>
      <dgm:spPr/>
    </dgm:pt>
    <dgm:pt modelId="{D4AF253B-7DBB-49AB-B125-C0E8CD855DEA}" type="pres">
      <dgm:prSet presAssocID="{4474F125-0638-4523-8F6F-C677DBA6DFDA}" presName="node" presStyleLbl="vennNode1" presStyleIdx="3" presStyleCnt="5" custScaleX="159036" custScaleY="66301" custRadScaleRad="70717" custRadScaleInc="-2770">
        <dgm:presLayoutVars>
          <dgm:bulletEnabled val="1"/>
        </dgm:presLayoutVars>
      </dgm:prSet>
      <dgm:spPr/>
    </dgm:pt>
    <dgm:pt modelId="{37381ABD-C62E-40F0-BB7C-713CD633958C}" type="pres">
      <dgm:prSet presAssocID="{359C82C5-D998-42C9-AF7B-59BCBC438E70}" presName="node" presStyleLbl="vennNode1" presStyleIdx="4" presStyleCnt="5" custScaleX="134899" custScaleY="198381" custRadScaleRad="90247" custRadScaleInc="-5395">
        <dgm:presLayoutVars>
          <dgm:bulletEnabled val="1"/>
        </dgm:presLayoutVars>
      </dgm:prSet>
      <dgm:spPr/>
    </dgm:pt>
  </dgm:ptLst>
  <dgm:cxnLst>
    <dgm:cxn modelId="{BF7FA301-DFB9-4739-8826-65E848E1FD85}" type="presOf" srcId="{4E3A6A19-FFAD-46D0-805A-B186A2BDEC24}" destId="{8E195180-7751-4469-8BEB-AB2FF3254E4B}" srcOrd="0" destOrd="0" presId="urn:microsoft.com/office/officeart/2005/8/layout/radial3"/>
    <dgm:cxn modelId="{64F9A817-0B35-4DC0-912A-05FB3592CBBE}" srcId="{3531CB43-4197-4508-8952-0D1F5F9EF755}" destId="{C20CFCE5-A3AE-420B-AF7E-87CFE01AB01F}" srcOrd="0" destOrd="0" parTransId="{6A61054A-3769-477E-90F0-DB43390F5A53}" sibTransId="{D6A9401B-D419-4303-AEF7-7960B0977C0A}"/>
    <dgm:cxn modelId="{BDA01A43-7257-4AB4-B789-D21ED217E904}" srcId="{C20CFCE5-A3AE-420B-AF7E-87CFE01AB01F}" destId="{4474F125-0638-4523-8F6F-C677DBA6DFDA}" srcOrd="2" destOrd="0" parTransId="{68283B59-C620-4C28-AF9A-D8328E74525E}" sibTransId="{A87F6AD5-5144-4BDC-B97E-AC8F7BBC6446}"/>
    <dgm:cxn modelId="{990C1064-EC86-4873-A2BA-38E44942E240}" srcId="{C20CFCE5-A3AE-420B-AF7E-87CFE01AB01F}" destId="{4E3A6A19-FFAD-46D0-805A-B186A2BDEC24}" srcOrd="1" destOrd="0" parTransId="{84D689E7-07B4-4183-BEFF-33A9E970171E}" sibTransId="{B310A797-9CFE-49ED-8B2D-9E10E56680BC}"/>
    <dgm:cxn modelId="{A5416771-0552-4FAB-9CFC-52FE6EE1C845}" srcId="{C20CFCE5-A3AE-420B-AF7E-87CFE01AB01F}" destId="{359C82C5-D998-42C9-AF7B-59BCBC438E70}" srcOrd="3" destOrd="0" parTransId="{DD1F6A6D-6B60-4B32-828F-FDB4EB6E8B1D}" sibTransId="{D17CF332-B672-4E0B-B7F0-E99D37E52423}"/>
    <dgm:cxn modelId="{FCC1367A-28C9-4030-92AC-5B40BE778845}" type="presOf" srcId="{359C82C5-D998-42C9-AF7B-59BCBC438E70}" destId="{37381ABD-C62E-40F0-BB7C-713CD633958C}" srcOrd="0" destOrd="0" presId="urn:microsoft.com/office/officeart/2005/8/layout/radial3"/>
    <dgm:cxn modelId="{735DDE5A-39B5-4EDB-835A-B19F4E33D63B}" type="presOf" srcId="{4474F125-0638-4523-8F6F-C677DBA6DFDA}" destId="{D4AF253B-7DBB-49AB-B125-C0E8CD855DEA}" srcOrd="0" destOrd="0" presId="urn:microsoft.com/office/officeart/2005/8/layout/radial3"/>
    <dgm:cxn modelId="{27962982-269B-41B8-B9A2-764B10F85D8E}" type="presOf" srcId="{C20CFCE5-A3AE-420B-AF7E-87CFE01AB01F}" destId="{D9AA6291-9A9F-404C-B233-1ABE23D95F17}" srcOrd="0" destOrd="0" presId="urn:microsoft.com/office/officeart/2005/8/layout/radial3"/>
    <dgm:cxn modelId="{DD849196-2361-4C25-9966-7D6162ADBB72}" type="presOf" srcId="{3531CB43-4197-4508-8952-0D1F5F9EF755}" destId="{294C5280-5D14-4741-A933-2BA4DD05D5FA}" srcOrd="0" destOrd="0" presId="urn:microsoft.com/office/officeart/2005/8/layout/radial3"/>
    <dgm:cxn modelId="{D11C82A1-C14E-4CDE-AEAE-9D30B1D7ADA1}" type="presOf" srcId="{946789DF-96A3-476A-9B13-A8AE461F5E03}" destId="{C294C2D3-A3D7-43C3-BC7F-A90409D7F500}" srcOrd="0" destOrd="0" presId="urn:microsoft.com/office/officeart/2005/8/layout/radial3"/>
    <dgm:cxn modelId="{529CEADB-57F6-4BC7-8CF8-6C1835BF7822}" srcId="{C20CFCE5-A3AE-420B-AF7E-87CFE01AB01F}" destId="{946789DF-96A3-476A-9B13-A8AE461F5E03}" srcOrd="0" destOrd="0" parTransId="{B46E98A5-05C2-4628-808F-A3A83BF1439F}" sibTransId="{5C6C5E2E-9FE3-4BF1-ADEA-A1D252A1CA18}"/>
    <dgm:cxn modelId="{7A1CA37E-5C5E-4685-89E1-841F375C4151}" type="presParOf" srcId="{294C5280-5D14-4741-A933-2BA4DD05D5FA}" destId="{73D38AA7-31D0-429D-9AC9-5AC019D9370E}" srcOrd="0" destOrd="0" presId="urn:microsoft.com/office/officeart/2005/8/layout/radial3"/>
    <dgm:cxn modelId="{0C5EA6F9-08CC-437A-93BA-0EF3165FC92C}" type="presParOf" srcId="{73D38AA7-31D0-429D-9AC9-5AC019D9370E}" destId="{D9AA6291-9A9F-404C-B233-1ABE23D95F17}" srcOrd="0" destOrd="0" presId="urn:microsoft.com/office/officeart/2005/8/layout/radial3"/>
    <dgm:cxn modelId="{96FD5A77-1331-4306-B2F2-F447F78829B4}" type="presParOf" srcId="{73D38AA7-31D0-429D-9AC9-5AC019D9370E}" destId="{C294C2D3-A3D7-43C3-BC7F-A90409D7F500}" srcOrd="1" destOrd="0" presId="urn:microsoft.com/office/officeart/2005/8/layout/radial3"/>
    <dgm:cxn modelId="{16B426A7-F337-49F4-A635-520563610AEF}" type="presParOf" srcId="{73D38AA7-31D0-429D-9AC9-5AC019D9370E}" destId="{8E195180-7751-4469-8BEB-AB2FF3254E4B}" srcOrd="2" destOrd="0" presId="urn:microsoft.com/office/officeart/2005/8/layout/radial3"/>
    <dgm:cxn modelId="{4B4870DD-BF7A-4E59-BE0A-78AB805C658A}" type="presParOf" srcId="{73D38AA7-31D0-429D-9AC9-5AC019D9370E}" destId="{D4AF253B-7DBB-49AB-B125-C0E8CD855DEA}" srcOrd="3" destOrd="0" presId="urn:microsoft.com/office/officeart/2005/8/layout/radial3"/>
    <dgm:cxn modelId="{663B2336-4F17-426F-9487-62034B2584FC}" type="presParOf" srcId="{73D38AA7-31D0-429D-9AC9-5AC019D9370E}" destId="{37381ABD-C62E-40F0-BB7C-713CD633958C}" srcOrd="4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A6291-9A9F-404C-B233-1ABE23D95F17}">
      <dsp:nvSpPr>
        <dsp:cNvPr id="0" name=""/>
        <dsp:cNvSpPr/>
      </dsp:nvSpPr>
      <dsp:spPr>
        <a:xfrm>
          <a:off x="1510293" y="1477919"/>
          <a:ext cx="1393121" cy="1221440"/>
        </a:xfrm>
        <a:prstGeom prst="ellipse">
          <a:avLst/>
        </a:prstGeom>
        <a:solidFill>
          <a:srgbClr val="85859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rPr>
            <a:t>רשויות ערביות</a:t>
          </a:r>
        </a:p>
      </dsp:txBody>
      <dsp:txXfrm>
        <a:off x="1714311" y="1656795"/>
        <a:ext cx="985085" cy="863688"/>
      </dsp:txXfrm>
    </dsp:sp>
    <dsp:sp modelId="{C294C2D3-A3D7-43C3-BC7F-A90409D7F500}">
      <dsp:nvSpPr>
        <dsp:cNvPr id="0" name=""/>
        <dsp:cNvSpPr/>
      </dsp:nvSpPr>
      <dsp:spPr>
        <a:xfrm>
          <a:off x="1341167" y="392458"/>
          <a:ext cx="1731375" cy="1099726"/>
        </a:xfrm>
        <a:prstGeom prst="ellipse">
          <a:avLst/>
        </a:prstGeom>
        <a:solidFill>
          <a:srgbClr val="43748E"/>
        </a:soli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1" kern="1200" dirty="0">
              <a:solidFill>
                <a:schemeClr val="bg1"/>
              </a:solidFill>
            </a:rPr>
            <a:t>מנהלת מיעוטים, </a:t>
          </a:r>
          <a:r>
            <a:rPr lang="he-IL" sz="1400" b="1" u="sng" kern="1200" dirty="0">
              <a:solidFill>
                <a:schemeClr val="bg1"/>
              </a:solidFill>
            </a:rPr>
            <a:t>משרד התחבורה </a:t>
          </a:r>
          <a:r>
            <a:rPr lang="he-IL" sz="1400" b="1" kern="1200" dirty="0">
              <a:solidFill>
                <a:schemeClr val="bg1"/>
              </a:solidFill>
            </a:rPr>
            <a:t>(</a:t>
          </a:r>
          <a:r>
            <a:rPr lang="he-IL" sz="1400" b="1" kern="1200" dirty="0" err="1">
              <a:solidFill>
                <a:schemeClr val="bg1"/>
              </a:solidFill>
            </a:rPr>
            <a:t>עאמר</a:t>
          </a:r>
          <a:r>
            <a:rPr lang="he-IL" sz="1400" b="1" kern="1200" dirty="0">
              <a:solidFill>
                <a:schemeClr val="bg1"/>
              </a:solidFill>
            </a:rPr>
            <a:t> רשרש)</a:t>
          </a:r>
          <a:endParaRPr lang="he-IL" sz="1400" b="1" kern="1200" dirty="0">
            <a:solidFill>
              <a:schemeClr val="bg1"/>
            </a:solidFill>
            <a:latin typeface="Alef" panose="00000500000000000000" pitchFamily="2" charset="-79"/>
            <a:cs typeface="Alef" panose="00000500000000000000" pitchFamily="2" charset="-79"/>
          </a:endParaRPr>
        </a:p>
      </dsp:txBody>
      <dsp:txXfrm>
        <a:off x="1594721" y="553509"/>
        <a:ext cx="1224267" cy="777624"/>
      </dsp:txXfrm>
    </dsp:sp>
    <dsp:sp modelId="{8E195180-7751-4469-8BEB-AB2FF3254E4B}">
      <dsp:nvSpPr>
        <dsp:cNvPr id="0" name=""/>
        <dsp:cNvSpPr/>
      </dsp:nvSpPr>
      <dsp:spPr>
        <a:xfrm>
          <a:off x="2665906" y="1534688"/>
          <a:ext cx="1671271" cy="1107902"/>
        </a:xfrm>
        <a:prstGeom prst="ellipse">
          <a:avLst/>
        </a:prstGeom>
        <a:solidFill>
          <a:srgbClr val="43748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1" u="sng" kern="1200" dirty="0">
              <a:solidFill>
                <a:schemeClr val="bg1"/>
              </a:solidFill>
            </a:rPr>
            <a:t>הרשות הארצית לתחבורה ציבורית</a:t>
          </a: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b="1" kern="1200" dirty="0">
              <a:solidFill>
                <a:schemeClr val="bg1"/>
              </a:solidFill>
            </a:rPr>
            <a:t>באמצעות יועצת חיצונית, סיוון הנדל</a:t>
          </a:r>
          <a:endParaRPr lang="he-IL" sz="1000" b="1" kern="1200" dirty="0">
            <a:solidFill>
              <a:schemeClr val="bg1"/>
            </a:solidFill>
            <a:latin typeface="Alef" panose="00000500000000000000" pitchFamily="2" charset="-79"/>
            <a:cs typeface="Alef" panose="00000500000000000000" pitchFamily="2" charset="-79"/>
          </a:endParaRPr>
        </a:p>
      </dsp:txBody>
      <dsp:txXfrm>
        <a:off x="2910658" y="1696936"/>
        <a:ext cx="1181767" cy="783406"/>
      </dsp:txXfrm>
    </dsp:sp>
    <dsp:sp modelId="{D4AF253B-7DBB-49AB-B125-C0E8CD855DEA}">
      <dsp:nvSpPr>
        <dsp:cNvPr id="0" name=""/>
        <dsp:cNvSpPr/>
      </dsp:nvSpPr>
      <dsp:spPr>
        <a:xfrm>
          <a:off x="1370259" y="2740844"/>
          <a:ext cx="1761964" cy="734550"/>
        </a:xfrm>
        <a:prstGeom prst="ellipse">
          <a:avLst/>
        </a:prstGeom>
        <a:solidFill>
          <a:srgbClr val="43748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1" kern="1200" dirty="0">
              <a:solidFill>
                <a:schemeClr val="bg1"/>
              </a:solidFill>
            </a:rPr>
            <a:t>רכבת ישראל וחברות תשתית נוספות</a:t>
          </a:r>
          <a:endParaRPr lang="he-IL" sz="1400" b="1" kern="1200" dirty="0">
            <a:solidFill>
              <a:schemeClr val="bg1"/>
            </a:solidFill>
            <a:latin typeface="Alef" panose="00000500000000000000" pitchFamily="2" charset="-79"/>
            <a:cs typeface="Alef" panose="00000500000000000000" pitchFamily="2" charset="-79"/>
          </a:endParaRPr>
        </a:p>
      </dsp:txBody>
      <dsp:txXfrm>
        <a:off x="1628293" y="2848416"/>
        <a:ext cx="1245896" cy="519406"/>
      </dsp:txXfrm>
    </dsp:sp>
    <dsp:sp modelId="{37381ABD-C62E-40F0-BB7C-713CD633958C}">
      <dsp:nvSpPr>
        <dsp:cNvPr id="0" name=""/>
        <dsp:cNvSpPr/>
      </dsp:nvSpPr>
      <dsp:spPr>
        <a:xfrm>
          <a:off x="161989" y="1099933"/>
          <a:ext cx="1494549" cy="2197868"/>
        </a:xfrm>
        <a:prstGeom prst="ellipse">
          <a:avLst/>
        </a:prstGeom>
        <a:solidFill>
          <a:srgbClr val="43748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1" u="sng" kern="1200" dirty="0">
              <a:solidFill>
                <a:schemeClr val="bg1"/>
              </a:solidFill>
            </a:rPr>
            <a:t>נתיבי איילון</a:t>
          </a: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1" kern="1200" dirty="0">
              <a:solidFill>
                <a:schemeClr val="bg1"/>
              </a:solidFill>
            </a:rPr>
            <a:t>תכנון </a:t>
          </a:r>
          <a:r>
            <a:rPr lang="he-IL" sz="1400" b="1" kern="1200" dirty="0" err="1">
              <a:solidFill>
                <a:schemeClr val="bg1"/>
              </a:solidFill>
            </a:rPr>
            <a:t>וסטטוטוריקה</a:t>
          </a:r>
          <a:r>
            <a:rPr lang="he-IL" sz="1400" b="1" kern="1200" dirty="0">
              <a:solidFill>
                <a:schemeClr val="bg1"/>
              </a:solidFill>
            </a:rPr>
            <a:t> (גל </a:t>
          </a:r>
          <a:r>
            <a:rPr lang="he-IL" sz="1400" b="1" kern="1200" dirty="0" err="1">
              <a:solidFill>
                <a:schemeClr val="bg1"/>
              </a:solidFill>
            </a:rPr>
            <a:t>מתוקי</a:t>
          </a:r>
          <a:r>
            <a:rPr lang="he-IL" sz="1400" b="1" kern="1200" dirty="0">
              <a:solidFill>
                <a:schemeClr val="bg1"/>
              </a:solidFill>
            </a:rPr>
            <a:t>)</a:t>
          </a: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400" b="1" kern="1200" dirty="0">
            <a:solidFill>
              <a:schemeClr val="bg1"/>
            </a:solidFill>
          </a:endParaRP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1" kern="1200" dirty="0">
              <a:solidFill>
                <a:schemeClr val="bg1"/>
              </a:solidFill>
            </a:rPr>
            <a:t>ביצוע- מערך מיעוטים,</a:t>
          </a: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1" kern="1200" dirty="0">
              <a:solidFill>
                <a:schemeClr val="bg1"/>
              </a:solidFill>
            </a:rPr>
            <a:t>(</a:t>
          </a:r>
          <a:r>
            <a:rPr lang="he-IL" sz="1400" b="1" kern="1200" dirty="0" err="1">
              <a:solidFill>
                <a:schemeClr val="bg1"/>
              </a:solidFill>
            </a:rPr>
            <a:t>זאהר</a:t>
          </a:r>
          <a:r>
            <a:rPr lang="he-IL" sz="1400" b="1" kern="1200" dirty="0">
              <a:solidFill>
                <a:schemeClr val="bg1"/>
              </a:solidFill>
            </a:rPr>
            <a:t> </a:t>
          </a:r>
          <a:r>
            <a:rPr lang="he-IL" sz="1400" b="1" kern="1200" dirty="0" err="1">
              <a:solidFill>
                <a:schemeClr val="bg1"/>
              </a:solidFill>
            </a:rPr>
            <a:t>קבלאן</a:t>
          </a:r>
          <a:r>
            <a:rPr lang="he-IL" sz="1000" b="1" kern="1200" dirty="0">
              <a:solidFill>
                <a:schemeClr val="bg1"/>
              </a:solidFill>
            </a:rPr>
            <a:t>) </a:t>
          </a:r>
          <a:endParaRPr lang="he-IL" sz="1000" b="1" kern="1200" dirty="0">
            <a:solidFill>
              <a:schemeClr val="bg1"/>
            </a:solidFill>
            <a:latin typeface="Alef" panose="00000500000000000000" pitchFamily="2" charset="-79"/>
            <a:cs typeface="Alef" panose="00000500000000000000" pitchFamily="2" charset="-79"/>
          </a:endParaRPr>
        </a:p>
      </dsp:txBody>
      <dsp:txXfrm>
        <a:off x="380861" y="1421803"/>
        <a:ext cx="1056805" cy="1554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791B09E-BD85-4D4B-BF0F-2B5BE5CD931C}" type="datetimeFigureOut">
              <a:rPr lang="he-IL" smtClean="0"/>
              <a:pPr/>
              <a:t>כ"ה/אייר/תש"ף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A123E4-D73D-4489-A1DC-9DE4C8D7C8A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0693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23AAF8A-C0F0-455A-B0FF-343FFE4DB00E}" type="datetimeFigureOut">
              <a:rPr lang="he-IL" smtClean="0"/>
              <a:pPr/>
              <a:t>כ"ה/אייר/תש"ף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AF0C822-8529-4B6E-AF03-D8370DE1A8D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738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0C822-8529-4B6E-AF03-D8370DE1A8D0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6591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0C822-8529-4B6E-AF03-D8370DE1A8D0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9616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0C822-8529-4B6E-AF03-D8370DE1A8D0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9616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0C822-8529-4B6E-AF03-D8370DE1A8D0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2560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0C822-8529-4B6E-AF03-D8370DE1A8D0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3059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0C822-8529-4B6E-AF03-D8370DE1A8D0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4787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0C822-8529-4B6E-AF03-D8370DE1A8D0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5723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0C822-8529-4B6E-AF03-D8370DE1A8D0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047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0C822-8529-4B6E-AF03-D8370DE1A8D0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9125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57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54B50-B4C6-4CED-803E-EA39FB05CD25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0AB3-B61A-A541-B2E7-CB170E545F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4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83CD-2005-478C-83F7-9101F689E410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0AB3-B61A-A541-B2E7-CB170E545F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 descr="תמונה1.png"/>
          <p:cNvPicPr>
            <a:picLocks noChangeAspect="1"/>
          </p:cNvPicPr>
          <p:nvPr userDrawn="1"/>
        </p:nvPicPr>
        <p:blipFill>
          <a:blip r:embed="rId2" cstate="screen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04" y="6144118"/>
            <a:ext cx="7491014" cy="6330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מחבר ישר 8"/>
          <p:cNvCxnSpPr/>
          <p:nvPr userDrawn="1"/>
        </p:nvCxnSpPr>
        <p:spPr>
          <a:xfrm>
            <a:off x="417310" y="5910255"/>
            <a:ext cx="8309381" cy="0"/>
          </a:xfrm>
          <a:prstGeom prst="line">
            <a:avLst/>
          </a:prstGeom>
          <a:ln w="12700" cap="rnd">
            <a:solidFill>
              <a:srgbClr val="43748E">
                <a:alpha val="62000"/>
              </a:srgbClr>
            </a:solidFill>
            <a:round/>
          </a:ln>
          <a:effectLst>
            <a:innerShdw blurRad="63500" dist="50800" dir="16200000">
              <a:srgbClr val="858591">
                <a:alpha val="50000"/>
              </a:srgb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309089" y="591025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lef" panose="00000500000000000000" pitchFamily="2" charset="-79"/>
                <a:ea typeface="+mn-ea"/>
                <a:cs typeface="Alef" panose="00000500000000000000" pitchFamily="2" charset="-79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8D0AB3-B61A-A541-B2E7-CB170E545F64}" type="slidenum">
              <a:rPr lang="en-US" sz="1600" smtClean="0">
                <a:solidFill>
                  <a:srgbClr val="858591"/>
                </a:solidFill>
              </a:rPr>
              <a:pPr/>
              <a:t>‹#›</a:t>
            </a:fld>
            <a:endParaRPr lang="en-US" sz="1600" dirty="0">
              <a:solidFill>
                <a:srgbClr val="858591"/>
              </a:solidFill>
            </a:endParaRPr>
          </a:p>
        </p:txBody>
      </p:sp>
      <p:pic>
        <p:nvPicPr>
          <p:cNvPr id="2050" name="Picture 2" descr="C:\Users\erela\Documents\ענייני עבודה\מכון ירושלים למחקרי מדיניות\תחבורה מקיימת\לוגואים רשויות מיזם\לוגו אשכול השרון סגור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109" y="6152798"/>
            <a:ext cx="95930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44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CFFD-E1D9-4DEE-923D-033FC21B08CC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0AB3-B61A-A541-B2E7-CB170E545F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5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0447-1A6B-4101-8B42-640A222E2F72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0AB3-B61A-A541-B2E7-CB170E545F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10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6DD7-3BF9-441A-B551-7614EB0B85FA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0AB3-B61A-A541-B2E7-CB170E545F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B5BE-EE11-44D6-A546-C1938706050B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0AB3-B61A-A541-B2E7-CB170E545F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6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83AE-D537-459B-84A0-901CB9AB7F7C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0AB3-B61A-A541-B2E7-CB170E545F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4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7771-6567-4658-9A64-E8469591EF03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0AB3-B61A-A541-B2E7-CB170E545F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7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9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B143-C064-40CB-A50C-FD28B3C8FC2F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0AB3-B61A-A541-B2E7-CB170E545F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1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1FEE3-A0D4-461A-90ED-978BE359FF47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D0AB3-B61A-A541-B2E7-CB170E545F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8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3.eu-central-1.amazonaws.com/transitanalystisrael-current/indexh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2204528" y="1066912"/>
            <a:ext cx="6104262" cy="4162288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1621710" y="3610853"/>
            <a:ext cx="6275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פגישת זום  21.5.2020</a:t>
            </a:r>
            <a:endParaRPr lang="he-IL" sz="1600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5" name="תמונה 4" descr="תמונה1.pn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458" y="4688618"/>
            <a:ext cx="5088664" cy="430029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2540772" y="1342107"/>
            <a:ext cx="547251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3200" b="1" dirty="0">
                <a:solidFill>
                  <a:srgbClr val="C0000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קידום תחבורה ציבורית ברשויות ערביות באשכול השרון:</a:t>
            </a:r>
          </a:p>
          <a:p>
            <a:pPr algn="r" rtl="1"/>
            <a:endParaRPr lang="he-IL" sz="3200" b="1" dirty="0">
              <a:solidFill>
                <a:srgbClr val="C00000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 rtl="1"/>
            <a:r>
              <a:rPr lang="he-IL" sz="2800" dirty="0">
                <a:solidFill>
                  <a:srgbClr val="C0000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פגישה עם סיוון הנדל, יועצת לרשות הארצית לתחבורה ציבורית</a:t>
            </a:r>
          </a:p>
        </p:txBody>
      </p:sp>
      <p:pic>
        <p:nvPicPr>
          <p:cNvPr id="1026" name="Picture 2" descr="C:\Users\erela\Documents\ענייני עבודה\מכון ירושלים למחקרי מדיניות\תחבורה מקיימת\לוגואים רשויות מיזם\לוגו אשכול השרון סגור-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408" y="4653897"/>
            <a:ext cx="822068" cy="55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308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1"/>
          <p:cNvSpPr/>
          <p:nvPr/>
        </p:nvSpPr>
        <p:spPr>
          <a:xfrm>
            <a:off x="0" y="1220457"/>
            <a:ext cx="9143999" cy="4417086"/>
          </a:xfrm>
          <a:prstGeom prst="rect">
            <a:avLst/>
          </a:prstGeom>
          <a:solidFill>
            <a:srgbClr val="43748E">
              <a:alpha val="16000"/>
            </a:srgbClr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2" y="306237"/>
            <a:ext cx="9143999" cy="634289"/>
          </a:xfrm>
          <a:prstGeom prst="rect">
            <a:avLst/>
          </a:prstGeom>
          <a:solidFill>
            <a:srgbClr val="D14F53"/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תודה לכולם על ההשתתפות</a:t>
            </a:r>
          </a:p>
        </p:txBody>
      </p:sp>
      <p:sp>
        <p:nvSpPr>
          <p:cNvPr id="13" name="כותרת 11"/>
          <p:cNvSpPr txBox="1">
            <a:spLocks/>
          </p:cNvSpPr>
          <p:nvPr/>
        </p:nvSpPr>
        <p:spPr>
          <a:xfrm>
            <a:off x="-161663" y="371844"/>
            <a:ext cx="9195935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400" b="1" i="1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4"/>
            <a:ext cx="2057400" cy="365125"/>
          </a:xfrm>
        </p:spPr>
        <p:txBody>
          <a:bodyPr/>
          <a:lstStyle/>
          <a:p>
            <a:fld id="{ED8D0AB3-B61A-A541-B2E7-CB170E545F6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AutoShape 2" descr="blob:https://web.whatsapp.com/b6f5524a-6c4c-46c7-ba82-dc42bb9e6697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מלבן 11">
            <a:extLst>
              <a:ext uri="{FF2B5EF4-FFF2-40B4-BE49-F238E27FC236}">
                <a16:creationId xmlns:a16="http://schemas.microsoft.com/office/drawing/2014/main" id="{AC045246-B065-41A8-BE1C-1C63E2ECEE4B}"/>
              </a:ext>
            </a:extLst>
          </p:cNvPr>
          <p:cNvSpPr/>
          <p:nvPr/>
        </p:nvSpPr>
        <p:spPr>
          <a:xfrm>
            <a:off x="-63001" y="1174520"/>
            <a:ext cx="8998609" cy="478280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914400" lvl="1" indent="-457200" algn="r" rtl="1">
              <a:buFont typeface="Arial" panose="020B0604020202020204" pitchFamily="34" charset="0"/>
              <a:buChar char="•"/>
            </a:pPr>
            <a:endParaRPr lang="he-IL" sz="2800" dirty="0">
              <a:solidFill>
                <a:srgbClr val="362E24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endParaRPr lang="he-IL" sz="2800" dirty="0">
              <a:solidFill>
                <a:srgbClr val="362E24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 algn="r" rtl="1"/>
            <a:endParaRPr lang="he-IL" sz="2800" dirty="0">
              <a:solidFill>
                <a:srgbClr val="362E24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 algn="ctr" rtl="1"/>
            <a:r>
              <a:rPr lang="he-IL" sz="2800" b="1" dirty="0">
                <a:solidFill>
                  <a:schemeClr val="accent1">
                    <a:lumMod val="75000"/>
                  </a:schemeClr>
                </a:solidFill>
                <a:latin typeface="Alef" panose="00000500000000000000" pitchFamily="2" charset="-79"/>
                <a:cs typeface="Alef" panose="00000500000000000000" pitchFamily="2" charset="-79"/>
              </a:rPr>
              <a:t>לפרטים נוספים:  תמר קינן 052-8974583</a:t>
            </a:r>
          </a:p>
        </p:txBody>
      </p:sp>
    </p:spTree>
    <p:extLst>
      <p:ext uri="{BB962C8B-B14F-4D97-AF65-F5344CB8AC3E}">
        <p14:creationId xmlns:p14="http://schemas.microsoft.com/office/powerpoint/2010/main" val="4514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1"/>
          <p:cNvSpPr/>
          <p:nvPr/>
        </p:nvSpPr>
        <p:spPr>
          <a:xfrm>
            <a:off x="0" y="1220457"/>
            <a:ext cx="9143999" cy="4417086"/>
          </a:xfrm>
          <a:prstGeom prst="rect">
            <a:avLst/>
          </a:prstGeom>
          <a:solidFill>
            <a:srgbClr val="43748E">
              <a:alpha val="16000"/>
            </a:srgbClr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r" rtl="1"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תפעול תחבורה ציבורית</a:t>
            </a:r>
          </a:p>
          <a:p>
            <a:pPr marL="342900" indent="-342900" algn="r" rtl="1">
              <a:buAutoNum type="arabicPeriod"/>
            </a:pPr>
            <a:endParaRPr lang="he-IL" sz="3200" dirty="0">
              <a:solidFill>
                <a:schemeClr val="tx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indent="-342900" algn="r" rtl="1"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עמדות הפעלת רב קו</a:t>
            </a:r>
          </a:p>
          <a:p>
            <a:pPr marL="342900" indent="-342900" algn="r" rtl="1">
              <a:buAutoNum type="arabicPeriod"/>
            </a:pPr>
            <a:endParaRPr lang="he-IL" sz="3200" dirty="0">
              <a:solidFill>
                <a:schemeClr val="tx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indent="-342900" algn="r" rtl="1"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שלטי מידע בזמן אמת</a:t>
            </a:r>
          </a:p>
          <a:p>
            <a:pPr marL="342900" indent="-342900" algn="r" rtl="1">
              <a:buAutoNum type="arabicPeriod"/>
            </a:pPr>
            <a:endParaRPr lang="he-IL" sz="3200" dirty="0">
              <a:solidFill>
                <a:schemeClr val="tx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indent="-342900" algn="r" rtl="1"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שיפור תהליכי העבודה</a:t>
            </a:r>
          </a:p>
          <a:p>
            <a:pPr marL="342900" indent="-342900" algn="r" rtl="1">
              <a:buAutoNum type="arabicPeriod"/>
            </a:pPr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indent="-342900" algn="ctr">
              <a:buAutoNum type="arabicPeriod"/>
            </a:pPr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2" y="306237"/>
            <a:ext cx="9143999" cy="634289"/>
          </a:xfrm>
          <a:prstGeom prst="rect">
            <a:avLst/>
          </a:prstGeom>
          <a:solidFill>
            <a:srgbClr val="D14F53"/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נושאי הדיון					</a:t>
            </a:r>
          </a:p>
        </p:txBody>
      </p:sp>
      <p:sp>
        <p:nvSpPr>
          <p:cNvPr id="13" name="כותרת 11"/>
          <p:cNvSpPr txBox="1">
            <a:spLocks/>
          </p:cNvSpPr>
          <p:nvPr/>
        </p:nvSpPr>
        <p:spPr>
          <a:xfrm>
            <a:off x="-161663" y="371844"/>
            <a:ext cx="9195935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400" b="1" i="1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4"/>
            <a:ext cx="2057400" cy="365125"/>
          </a:xfrm>
        </p:spPr>
        <p:txBody>
          <a:bodyPr/>
          <a:lstStyle/>
          <a:p>
            <a:fld id="{ED8D0AB3-B61A-A541-B2E7-CB170E545F6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50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1"/>
          <p:cNvSpPr/>
          <p:nvPr/>
        </p:nvSpPr>
        <p:spPr>
          <a:xfrm>
            <a:off x="435537" y="1220457"/>
            <a:ext cx="9143999" cy="4417086"/>
          </a:xfrm>
          <a:prstGeom prst="rect">
            <a:avLst/>
          </a:prstGeom>
          <a:solidFill>
            <a:srgbClr val="43748E">
              <a:alpha val="16000"/>
            </a:srgbClr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2" y="306237"/>
            <a:ext cx="9143999" cy="634289"/>
          </a:xfrm>
          <a:prstGeom prst="rect">
            <a:avLst/>
          </a:prstGeom>
          <a:solidFill>
            <a:srgbClr val="D14F53"/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   בעלי עניין לקידום תחבורה באזור השרון</a:t>
            </a:r>
          </a:p>
        </p:txBody>
      </p:sp>
      <p:sp>
        <p:nvSpPr>
          <p:cNvPr id="13" name="כותרת 11"/>
          <p:cNvSpPr txBox="1">
            <a:spLocks/>
          </p:cNvSpPr>
          <p:nvPr/>
        </p:nvSpPr>
        <p:spPr>
          <a:xfrm>
            <a:off x="-161663" y="371844"/>
            <a:ext cx="9195935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400" b="1" i="1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4"/>
            <a:ext cx="2057400" cy="365125"/>
          </a:xfrm>
        </p:spPr>
        <p:txBody>
          <a:bodyPr/>
          <a:lstStyle/>
          <a:p>
            <a:fld id="{ED8D0AB3-B61A-A541-B2E7-CB170E545F64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93546020"/>
              </p:ext>
            </p:extLst>
          </p:nvPr>
        </p:nvGraphicFramePr>
        <p:xfrm>
          <a:off x="4748462" y="1371855"/>
          <a:ext cx="4502070" cy="3994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מלבן 3">
            <a:extLst>
              <a:ext uri="{FF2B5EF4-FFF2-40B4-BE49-F238E27FC236}">
                <a16:creationId xmlns:a16="http://schemas.microsoft.com/office/drawing/2014/main" id="{BCAE448C-C6DE-4F7C-BDFF-5C97CD6C7C96}"/>
              </a:ext>
            </a:extLst>
          </p:cNvPr>
          <p:cNvSpPr/>
          <p:nvPr/>
        </p:nvSpPr>
        <p:spPr>
          <a:xfrm>
            <a:off x="459000" y="1325671"/>
            <a:ext cx="4266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u="sng" dirty="0">
                <a:latin typeface="Alef" panose="00000500000000000000" pitchFamily="2" charset="-79"/>
                <a:cs typeface="Alef" panose="00000500000000000000" pitchFamily="2" charset="-79"/>
              </a:rPr>
              <a:t>שלבי עבודה לקידום תשתיות  תחצ </a:t>
            </a:r>
          </a:p>
          <a:p>
            <a:pPr algn="ctr" rtl="1"/>
            <a:r>
              <a:rPr lang="he-IL" u="sng" dirty="0">
                <a:latin typeface="Alef" panose="00000500000000000000" pitchFamily="2" charset="-79"/>
                <a:cs typeface="Alef" panose="00000500000000000000" pitchFamily="2" charset="-79"/>
              </a:rPr>
              <a:t>ברשויות הערביות</a:t>
            </a:r>
          </a:p>
          <a:p>
            <a:pPr algn="r" rtl="1"/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הרשות הארצית – הגדרת צורך והכנת פרוגרמה </a:t>
            </a:r>
            <a:r>
              <a:rPr lang="he-IL" dirty="0" err="1">
                <a:latin typeface="Alef" panose="00000500000000000000" pitchFamily="2" charset="-79"/>
                <a:cs typeface="Alef" panose="00000500000000000000" pitchFamily="2" charset="-79"/>
              </a:rPr>
              <a:t>לתחצ</a:t>
            </a:r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נתיבי איילון- תמחור </a:t>
            </a:r>
            <a:r>
              <a:rPr lang="he-IL" dirty="0" err="1">
                <a:latin typeface="Alef" panose="00000500000000000000" pitchFamily="2" charset="-79"/>
                <a:cs typeface="Alef" panose="00000500000000000000" pitchFamily="2" charset="-79"/>
              </a:rPr>
              <a:t>אמדן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 ראשוני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הרשות הארצית - תיעדוף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משרד התחבורה –תקציב 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נתיבי איילון – תכנון, </a:t>
            </a:r>
            <a:r>
              <a:rPr lang="he-IL" dirty="0" err="1">
                <a:latin typeface="Alef" panose="00000500000000000000" pitchFamily="2" charset="-79"/>
                <a:cs typeface="Alef" panose="00000500000000000000" pitchFamily="2" charset="-79"/>
              </a:rPr>
              <a:t>סטטוטוריקה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, תאום רשויות, ביצוע</a:t>
            </a:r>
          </a:p>
          <a:p>
            <a:pPr marL="342900" indent="-342900" algn="r" rtl="1">
              <a:buFont typeface="+mj-lt"/>
              <a:buAutoNum type="arabicPeriod"/>
            </a:pPr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 rtl="1"/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47302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1"/>
          <p:cNvSpPr/>
          <p:nvPr/>
        </p:nvSpPr>
        <p:spPr>
          <a:xfrm>
            <a:off x="0" y="1220457"/>
            <a:ext cx="9143999" cy="4417086"/>
          </a:xfrm>
          <a:prstGeom prst="rect">
            <a:avLst/>
          </a:prstGeom>
          <a:solidFill>
            <a:srgbClr val="43748E">
              <a:alpha val="16000"/>
            </a:srgbClr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2" y="306237"/>
            <a:ext cx="9143999" cy="634289"/>
          </a:xfrm>
          <a:prstGeom prst="rect">
            <a:avLst/>
          </a:prstGeom>
          <a:solidFill>
            <a:srgbClr val="D14F53"/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נתוני תפעול </a:t>
            </a:r>
            <a:r>
              <a:rPr lang="he-IL" sz="2400" dirty="0" err="1">
                <a:latin typeface="Alef" panose="00000500000000000000" pitchFamily="2" charset="-79"/>
                <a:cs typeface="Alef" panose="00000500000000000000" pitchFamily="2" charset="-79"/>
              </a:rPr>
              <a:t>תחצ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- סיכום מצב קיים, מנתונים ששלחה סיוון</a:t>
            </a:r>
          </a:p>
        </p:txBody>
      </p:sp>
      <p:sp>
        <p:nvSpPr>
          <p:cNvPr id="13" name="כותרת 11"/>
          <p:cNvSpPr txBox="1">
            <a:spLocks/>
          </p:cNvSpPr>
          <p:nvPr/>
        </p:nvSpPr>
        <p:spPr>
          <a:xfrm>
            <a:off x="-161663" y="371844"/>
            <a:ext cx="9195935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400" b="1" i="1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342541" y="6369200"/>
            <a:ext cx="2057400" cy="365125"/>
          </a:xfrm>
        </p:spPr>
        <p:txBody>
          <a:bodyPr/>
          <a:lstStyle/>
          <a:p>
            <a:fld id="{ED8D0AB3-B61A-A541-B2E7-CB170E545F6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AutoShape 2" descr="blob:https://web.whatsapp.com/b6f5524a-6c4c-46c7-ba82-dc42bb9e6697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מלבן 11">
            <a:extLst>
              <a:ext uri="{FF2B5EF4-FFF2-40B4-BE49-F238E27FC236}">
                <a16:creationId xmlns:a16="http://schemas.microsoft.com/office/drawing/2014/main" id="{AC045246-B065-41A8-BE1C-1C63E2ECEE4B}"/>
              </a:ext>
            </a:extLst>
          </p:cNvPr>
          <p:cNvSpPr/>
          <p:nvPr/>
        </p:nvSpPr>
        <p:spPr>
          <a:xfrm>
            <a:off x="-63001" y="1174520"/>
            <a:ext cx="8998609" cy="478280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lvl="0" indent="-4572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he-IL" sz="2400" dirty="0">
              <a:solidFill>
                <a:srgbClr val="362E24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CBD5629-63E7-4855-9C48-A28BD1EFC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5" y="1938773"/>
            <a:ext cx="3991689" cy="239926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9D6B79CA-E765-4073-BEA7-0DB57ADBC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019" y="1503796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23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11"/>
          <p:cNvSpPr/>
          <p:nvPr/>
        </p:nvSpPr>
        <p:spPr>
          <a:xfrm>
            <a:off x="0" y="972524"/>
            <a:ext cx="9143999" cy="4964117"/>
          </a:xfrm>
          <a:prstGeom prst="rect">
            <a:avLst/>
          </a:prstGeom>
          <a:solidFill>
            <a:srgbClr val="43748E">
              <a:alpha val="16000"/>
            </a:srgbClr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5C2548ED-185D-4AC5-8BB9-596B8C30D4C7}"/>
              </a:ext>
            </a:extLst>
          </p:cNvPr>
          <p:cNvSpPr/>
          <p:nvPr/>
        </p:nvSpPr>
        <p:spPr>
          <a:xfrm>
            <a:off x="2" y="306237"/>
            <a:ext cx="9143999" cy="634289"/>
          </a:xfrm>
          <a:prstGeom prst="rect">
            <a:avLst/>
          </a:prstGeom>
          <a:solidFill>
            <a:srgbClr val="D14F53"/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  שירות תחבורה ציבורית באשכול השרון: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27D80673-64C2-45C7-AC9B-31CDAA9AB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09" t="6649" r="32140"/>
          <a:stretch/>
        </p:blipFill>
        <p:spPr>
          <a:xfrm>
            <a:off x="28911" y="927473"/>
            <a:ext cx="4543090" cy="5877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55BE5198-3961-42E8-81D0-35CD0B219859}"/>
              </a:ext>
            </a:extLst>
          </p:cNvPr>
          <p:cNvSpPr/>
          <p:nvPr/>
        </p:nvSpPr>
        <p:spPr>
          <a:xfrm>
            <a:off x="4365679" y="940526"/>
            <a:ext cx="4778319" cy="20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000" b="1" dirty="0">
                <a:solidFill>
                  <a:srgbClr val="362E24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מצב קיים:</a:t>
            </a:r>
          </a:p>
          <a:p>
            <a:pPr lvl="1" algn="r" rtl="1"/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היקף שירות נמוך בכל הרשויות הערביות באשכול השרון.</a:t>
            </a:r>
          </a:p>
          <a:p>
            <a:pPr lvl="1" algn="r" rtl="1"/>
            <a:r>
              <a:rPr lang="he-IL" sz="1200" dirty="0">
                <a:latin typeface="Alef" panose="00000500000000000000" pitchFamily="2" charset="-79"/>
                <a:cs typeface="Alef" panose="00000500000000000000" pitchFamily="2" charset="-79"/>
              </a:rPr>
              <a:t>ניתוח </a:t>
            </a:r>
            <a:r>
              <a:rPr lang="he-IL" sz="1200" dirty="0">
                <a:latin typeface="Alef" panose="00000500000000000000" pitchFamily="2" charset="-79"/>
                <a:cs typeface="Alef" panose="00000500000000000000" pitchFamily="2" charset="-79"/>
                <a:hlinkClick r:id="rId3"/>
              </a:rPr>
              <a:t>ממערכת שפותחה על ידי נחמן שלף</a:t>
            </a:r>
            <a:r>
              <a:rPr lang="he-IL" sz="1200" dirty="0">
                <a:latin typeface="Alef" panose="00000500000000000000" pitchFamily="2" charset="-79"/>
                <a:cs typeface="Alef" panose="00000500000000000000" pitchFamily="2" charset="-79"/>
              </a:rPr>
              <a:t>.</a:t>
            </a:r>
          </a:p>
          <a:p>
            <a:pPr lvl="1" algn="r" rtl="1"/>
            <a:endParaRPr lang="he-IL" sz="2000" dirty="0">
              <a:solidFill>
                <a:srgbClr val="362E24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0" algn="r" rtl="1">
              <a:lnSpc>
                <a:spcPct val="150000"/>
              </a:lnSpc>
            </a:pPr>
            <a:endParaRPr lang="he-IL" sz="2000" b="1" dirty="0">
              <a:solidFill>
                <a:srgbClr val="362E24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50850E49-DCC8-4775-9402-09E2F23ED05C}"/>
              </a:ext>
            </a:extLst>
          </p:cNvPr>
          <p:cNvSpPr/>
          <p:nvPr/>
        </p:nvSpPr>
        <p:spPr>
          <a:xfrm>
            <a:off x="98794" y="833784"/>
            <a:ext cx="4403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ק"מ נסיעת אוטובוס ביחס למספר תושבים בעיר </a:t>
            </a:r>
            <a:endParaRPr lang="he-IL" dirty="0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41E6948A-2382-4E5F-82C2-45BA286D3239}"/>
              </a:ext>
            </a:extLst>
          </p:cNvPr>
          <p:cNvSpPr/>
          <p:nvPr/>
        </p:nvSpPr>
        <p:spPr>
          <a:xfrm>
            <a:off x="3269207" y="2469000"/>
            <a:ext cx="61414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r" rtl="1">
              <a:buFont typeface="Wingdings" panose="05000000000000000000" pitchFamily="2" charset="2"/>
              <a:buChar char="q"/>
            </a:pPr>
            <a:r>
              <a:rPr lang="he-IL" b="1" dirty="0">
                <a:solidFill>
                  <a:srgbClr val="362E24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מצב קיים לדוגמא בטירה: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rgbClr val="362E24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25% כיסוי שירותי תחבורה ציבורית 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rgbClr val="362E24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6% בשעות שיא עם 4 עצירות בתחנה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rgbClr val="362E24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שני קווים עירוניים ו-11 בינעירוניים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rgbClr val="362E24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נתיבי איילון הכינו חלופות לתוכנית תפעולית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rgbClr val="362E24"/>
                </a:solidFill>
                <a:cs typeface="Alef" panose="00000500000000000000" pitchFamily="2" charset="-79"/>
              </a:rPr>
              <a:t>התבססות על מסוף בתחנת הרכבת טירה</a:t>
            </a: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endParaRPr lang="he-IL" sz="2000" dirty="0">
              <a:solidFill>
                <a:srgbClr val="362E24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 algn="r" rtl="1"/>
            <a:endParaRPr lang="he-IL" sz="2000" dirty="0">
              <a:solidFill>
                <a:srgbClr val="362E24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0" algn="r" rtl="1"/>
            <a:endParaRPr lang="he-IL" sz="2000" b="1" dirty="0">
              <a:solidFill>
                <a:srgbClr val="362E24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19714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1"/>
          <p:cNvSpPr/>
          <p:nvPr/>
        </p:nvSpPr>
        <p:spPr>
          <a:xfrm>
            <a:off x="0" y="1220457"/>
            <a:ext cx="9143999" cy="4417086"/>
          </a:xfrm>
          <a:prstGeom prst="rect">
            <a:avLst/>
          </a:prstGeom>
          <a:solidFill>
            <a:srgbClr val="43748E">
              <a:alpha val="16000"/>
            </a:srgbClr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2" y="306237"/>
            <a:ext cx="9143999" cy="634289"/>
          </a:xfrm>
          <a:prstGeom prst="rect">
            <a:avLst/>
          </a:prstGeom>
          <a:solidFill>
            <a:srgbClr val="D14F53"/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שירות מתוכנן  (תשובת סיוון הנדל)</a:t>
            </a:r>
          </a:p>
        </p:txBody>
      </p:sp>
      <p:sp>
        <p:nvSpPr>
          <p:cNvPr id="13" name="כותרת 11"/>
          <p:cNvSpPr txBox="1">
            <a:spLocks/>
          </p:cNvSpPr>
          <p:nvPr/>
        </p:nvSpPr>
        <p:spPr>
          <a:xfrm>
            <a:off x="-161663" y="371844"/>
            <a:ext cx="9195935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400" b="1" i="1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4"/>
            <a:ext cx="2057400" cy="365125"/>
          </a:xfrm>
        </p:spPr>
        <p:txBody>
          <a:bodyPr/>
          <a:lstStyle/>
          <a:p>
            <a:fld id="{ED8D0AB3-B61A-A541-B2E7-CB170E545F6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AutoShape 2" descr="blob:https://web.whatsapp.com/b6f5524a-6c4c-46c7-ba82-dc42bb9e6697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מלבן 11">
            <a:extLst>
              <a:ext uri="{FF2B5EF4-FFF2-40B4-BE49-F238E27FC236}">
                <a16:creationId xmlns:a16="http://schemas.microsoft.com/office/drawing/2014/main" id="{AC045246-B065-41A8-BE1C-1C63E2ECEE4B}"/>
              </a:ext>
            </a:extLst>
          </p:cNvPr>
          <p:cNvSpPr/>
          <p:nvPr/>
        </p:nvSpPr>
        <p:spPr>
          <a:xfrm>
            <a:off x="0" y="1371855"/>
            <a:ext cx="8998609" cy="478280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 altLang="he-IL" u="sng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 altLang="he-IL" u="sng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 altLang="he-IL" u="sng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 altLang="he-IL" u="sng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 altLang="he-IL" u="sng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b="1" dirty="0">
                <a:solidFill>
                  <a:schemeClr val="tx1"/>
                </a:solidFill>
                <a:latin typeface="Arial" panose="020B0604020202020204" pitchFamily="34" charset="0"/>
              </a:rPr>
              <a:t>טירה </a:t>
            </a:r>
            <a:r>
              <a:rPr lang="he-IL" altLang="he-IL" dirty="0">
                <a:solidFill>
                  <a:schemeClr val="tx1"/>
                </a:solidFill>
                <a:latin typeface="Arial" panose="020B0604020202020204" pitchFamily="34" charset="0"/>
              </a:rPr>
              <a:t>- הרחבת כיסוי בשירות העירוני, שירות לתחנת רכבת רעננה דרום, תגבור תדירות קווים בינעירוניים והוספת יעדים בהתאם </a:t>
            </a:r>
            <a:r>
              <a:rPr lang="he-IL" altLang="he-IL" dirty="0" err="1">
                <a:solidFill>
                  <a:schemeClr val="tx1"/>
                </a:solidFill>
                <a:latin typeface="Arial" panose="020B0604020202020204" pitchFamily="34" charset="0"/>
              </a:rPr>
              <a:t>לביקושים</a:t>
            </a:r>
            <a:r>
              <a:rPr lang="he-IL" altLang="he-IL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he-IL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b="1" dirty="0">
                <a:solidFill>
                  <a:schemeClr val="tx1"/>
                </a:solidFill>
                <a:latin typeface="Arial" panose="020B0604020202020204" pitchFamily="34" charset="0"/>
              </a:rPr>
              <a:t>טייבה</a:t>
            </a:r>
            <a:r>
              <a:rPr lang="he-IL" altLang="he-IL" dirty="0">
                <a:solidFill>
                  <a:schemeClr val="tx1"/>
                </a:solidFill>
                <a:latin typeface="Arial" panose="020B0604020202020204" pitchFamily="34" charset="0"/>
              </a:rPr>
              <a:t> - פתיחת שירות עירוני, שיפור השירות לתחנת רכבת כפ"ס, קו מונית שירות </a:t>
            </a:r>
            <a:r>
              <a:rPr lang="he-IL" altLang="he-IL" dirty="0" err="1">
                <a:solidFill>
                  <a:schemeClr val="tx1"/>
                </a:solidFill>
                <a:latin typeface="Arial" panose="020B0604020202020204" pitchFamily="34" charset="0"/>
              </a:rPr>
              <a:t>לת.מ</a:t>
            </a:r>
            <a:r>
              <a:rPr lang="he-IL" altLang="he-IL" dirty="0">
                <a:solidFill>
                  <a:schemeClr val="tx1"/>
                </a:solidFill>
                <a:latin typeface="Arial" panose="020B0604020202020204" pitchFamily="34" charset="0"/>
              </a:rPr>
              <a:t> נתניה,  תגבור תדירות קווים בינעירוניים והוספת יעדים בהתאם </a:t>
            </a:r>
            <a:r>
              <a:rPr lang="he-IL" altLang="he-IL" dirty="0" err="1">
                <a:solidFill>
                  <a:schemeClr val="tx1"/>
                </a:solidFill>
                <a:latin typeface="Arial" panose="020B0604020202020204" pitchFamily="34" charset="0"/>
              </a:rPr>
              <a:t>לביקושים</a:t>
            </a:r>
            <a:r>
              <a:rPr lang="he-IL" altLang="he-IL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he-IL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b="1" dirty="0" err="1">
                <a:solidFill>
                  <a:schemeClr val="tx1"/>
                </a:solidFill>
                <a:latin typeface="Arial" panose="020B0604020202020204" pitchFamily="34" charset="0"/>
              </a:rPr>
              <a:t>קלנסווה</a:t>
            </a:r>
            <a:r>
              <a:rPr lang="he-IL" altLang="he-IL" dirty="0">
                <a:solidFill>
                  <a:schemeClr val="tx1"/>
                </a:solidFill>
                <a:latin typeface="Arial" panose="020B0604020202020204" pitchFamily="34" charset="0"/>
              </a:rPr>
              <a:t> - פתיחת שירות עירוני,  שיפור השירות לתחנת רכבת כפ"ס,  תגבור תדירות קווים בינעירוניים והוספת יעדים בהתאם </a:t>
            </a:r>
            <a:r>
              <a:rPr lang="he-IL" altLang="he-IL" dirty="0" err="1">
                <a:solidFill>
                  <a:schemeClr val="tx1"/>
                </a:solidFill>
                <a:latin typeface="Arial" panose="020B0604020202020204" pitchFamily="34" charset="0"/>
              </a:rPr>
              <a:t>לביקושים</a:t>
            </a:r>
            <a:r>
              <a:rPr lang="he-IL" altLang="he-IL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he-IL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b="1" dirty="0">
                <a:solidFill>
                  <a:schemeClr val="tx1"/>
                </a:solidFill>
                <a:latin typeface="Arial" panose="020B0604020202020204" pitchFamily="34" charset="0"/>
              </a:rPr>
              <a:t>כפר קאסם </a:t>
            </a:r>
            <a:r>
              <a:rPr lang="he-IL" altLang="he-IL" dirty="0">
                <a:solidFill>
                  <a:schemeClr val="tx1"/>
                </a:solidFill>
                <a:latin typeface="Arial" panose="020B0604020202020204" pitchFamily="34" charset="0"/>
              </a:rPr>
              <a:t>- הרחבת כיסוי בשירות העירוני, קו מונית שירות </a:t>
            </a:r>
            <a:r>
              <a:rPr lang="he-IL" altLang="he-IL" dirty="0" err="1">
                <a:solidFill>
                  <a:schemeClr val="tx1"/>
                </a:solidFill>
                <a:latin typeface="Arial" panose="020B0604020202020204" pitchFamily="34" charset="0"/>
              </a:rPr>
              <a:t>לאזו"ת</a:t>
            </a:r>
            <a:r>
              <a:rPr lang="he-IL" altLang="he-IL" dirty="0">
                <a:solidFill>
                  <a:schemeClr val="tx1"/>
                </a:solidFill>
                <a:latin typeface="Arial" panose="020B0604020202020204" pitchFamily="34" charset="0"/>
              </a:rPr>
              <a:t> לב הארץ,  תגבור תדירות קווים בינעירוניים והוספת יעדים בהתאם </a:t>
            </a:r>
            <a:r>
              <a:rPr lang="he-IL" altLang="he-IL" dirty="0" err="1">
                <a:solidFill>
                  <a:schemeClr val="tx1"/>
                </a:solidFill>
                <a:latin typeface="Arial" panose="020B0604020202020204" pitchFamily="34" charset="0"/>
              </a:rPr>
              <a:t>לביקושים</a:t>
            </a:r>
            <a:r>
              <a:rPr lang="he-IL" altLang="he-IL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he-IL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b="1" dirty="0">
                <a:solidFill>
                  <a:schemeClr val="tx1"/>
                </a:solidFill>
                <a:latin typeface="Arial" panose="020B0604020202020204" pitchFamily="34" charset="0"/>
              </a:rPr>
              <a:t>ג'לג'וליה </a:t>
            </a:r>
            <a:r>
              <a:rPr lang="he-IL" altLang="he-IL" dirty="0">
                <a:solidFill>
                  <a:schemeClr val="tx1"/>
                </a:solidFill>
                <a:latin typeface="Arial" panose="020B0604020202020204" pitchFamily="34" charset="0"/>
              </a:rPr>
              <a:t>- הרחבת כיסוי השירות העירוני, שיפור השירות לפתח תקווה, היתכנות לקישוריות לתחנת רכבת נורדאו כפ"ס,  תגבור תדירות קווים בינעירוניים והוספת יעדים בהתאם </a:t>
            </a:r>
            <a:r>
              <a:rPr lang="he-IL" altLang="he-IL" dirty="0" err="1">
                <a:solidFill>
                  <a:schemeClr val="tx1"/>
                </a:solidFill>
                <a:latin typeface="Arial" panose="020B0604020202020204" pitchFamily="34" charset="0"/>
              </a:rPr>
              <a:t>לביקושים</a:t>
            </a:r>
            <a:r>
              <a:rPr lang="he-IL" altLang="he-IL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he-IL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b="1" dirty="0">
                <a:solidFill>
                  <a:schemeClr val="tx1"/>
                </a:solidFill>
                <a:latin typeface="Arial" panose="020B0604020202020204" pitchFamily="34" charset="0"/>
              </a:rPr>
              <a:t>כפר ברא </a:t>
            </a:r>
            <a:r>
              <a:rPr lang="he-IL" altLang="he-IL" dirty="0">
                <a:solidFill>
                  <a:schemeClr val="tx1"/>
                </a:solidFill>
                <a:latin typeface="Arial" panose="020B0604020202020204" pitchFamily="34" charset="0"/>
              </a:rPr>
              <a:t>- היתכנות להרחבת כיסוי,  תגבור תדירות קווים בינעירוניים והוספת יעדים בהתאם </a:t>
            </a:r>
            <a:r>
              <a:rPr lang="he-IL" altLang="he-IL" dirty="0" err="1">
                <a:solidFill>
                  <a:schemeClr val="tx1"/>
                </a:solidFill>
                <a:latin typeface="Arial" panose="020B0604020202020204" pitchFamily="34" charset="0"/>
              </a:rPr>
              <a:t>לביקושים</a:t>
            </a:r>
            <a:r>
              <a:rPr lang="he-IL" altLang="he-IL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en-US" altLang="he-IL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endParaRPr lang="he-IL" sz="2800" dirty="0">
              <a:solidFill>
                <a:srgbClr val="362E24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endParaRPr lang="he-IL" sz="2800" dirty="0">
              <a:solidFill>
                <a:srgbClr val="362E24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 algn="r" rtl="1"/>
            <a:endParaRPr lang="he-IL" sz="2800" dirty="0">
              <a:solidFill>
                <a:srgbClr val="362E24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 algn="ctr" rtl="1"/>
            <a:r>
              <a:rPr lang="he-IL" sz="2800" b="1" dirty="0">
                <a:solidFill>
                  <a:schemeClr val="accent1">
                    <a:lumMod val="75000"/>
                  </a:schemeClr>
                </a:solidFill>
                <a:latin typeface="Alef" panose="00000500000000000000" pitchFamily="2" charset="-79"/>
                <a:cs typeface="Alef" panose="00000500000000000000" pitchFamily="2" charset="-79"/>
              </a:rPr>
              <a:t>לפרטים נוספים:  תמר קינן 052-8974583</a:t>
            </a:r>
          </a:p>
        </p:txBody>
      </p:sp>
    </p:spTree>
    <p:extLst>
      <p:ext uri="{BB962C8B-B14F-4D97-AF65-F5344CB8AC3E}">
        <p14:creationId xmlns:p14="http://schemas.microsoft.com/office/powerpoint/2010/main" val="217962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1"/>
          <p:cNvSpPr/>
          <p:nvPr/>
        </p:nvSpPr>
        <p:spPr>
          <a:xfrm>
            <a:off x="16274" y="1106021"/>
            <a:ext cx="9143999" cy="4417086"/>
          </a:xfrm>
          <a:prstGeom prst="rect">
            <a:avLst/>
          </a:prstGeom>
          <a:solidFill>
            <a:srgbClr val="43748E">
              <a:alpha val="16000"/>
            </a:srgbClr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2" y="306237"/>
            <a:ext cx="9143999" cy="634289"/>
          </a:xfrm>
          <a:prstGeom prst="rect">
            <a:avLst/>
          </a:prstGeom>
          <a:solidFill>
            <a:srgbClr val="D14F53"/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שירות מתוכנן- שאלות</a:t>
            </a:r>
          </a:p>
        </p:txBody>
      </p:sp>
      <p:sp>
        <p:nvSpPr>
          <p:cNvPr id="13" name="כותרת 11"/>
          <p:cNvSpPr txBox="1">
            <a:spLocks/>
          </p:cNvSpPr>
          <p:nvPr/>
        </p:nvSpPr>
        <p:spPr>
          <a:xfrm>
            <a:off x="-161663" y="371844"/>
            <a:ext cx="9195935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400" b="1" i="1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4"/>
            <a:ext cx="2057400" cy="365125"/>
          </a:xfrm>
        </p:spPr>
        <p:txBody>
          <a:bodyPr/>
          <a:lstStyle/>
          <a:p>
            <a:fld id="{ED8D0AB3-B61A-A541-B2E7-CB170E545F6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AutoShape 2" descr="blob:https://web.whatsapp.com/b6f5524a-6c4c-46c7-ba82-dc42bb9e6697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מלבן 11">
            <a:extLst>
              <a:ext uri="{FF2B5EF4-FFF2-40B4-BE49-F238E27FC236}">
                <a16:creationId xmlns:a16="http://schemas.microsoft.com/office/drawing/2014/main" id="{AC045246-B065-41A8-BE1C-1C63E2ECEE4B}"/>
              </a:ext>
            </a:extLst>
          </p:cNvPr>
          <p:cNvSpPr/>
          <p:nvPr/>
        </p:nvSpPr>
        <p:spPr>
          <a:xfrm>
            <a:off x="390617" y="1334893"/>
            <a:ext cx="8532721" cy="356558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1100" dirty="0">
                <a:solidFill>
                  <a:schemeClr val="tx1"/>
                </a:solidFill>
                <a:latin typeface="Arial" panose="020B0604020202020204" pitchFamily="34" charset="0"/>
              </a:rPr>
              <a:t>הפירוט שהתקבל מסיוון כללי ביותר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he-IL" sz="11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lvl="0" indent="-342900" algn="r" rtl="1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he-IL" altLang="he-IL" b="1" dirty="0">
                <a:solidFill>
                  <a:schemeClr val="tx1"/>
                </a:solidFill>
                <a:latin typeface="Arial" panose="020B0604020202020204" pitchFamily="34" charset="0"/>
              </a:rPr>
              <a:t>החל ממתי יבוצע השיפור?  לדוגמא- קו פנימי בטייבה האם יפעל החל מאוגוסט? קו לירושלים – מדברים כבר שנים. מה קורה עם הקו הזה?</a:t>
            </a:r>
          </a:p>
          <a:p>
            <a:pPr marL="342900" lvl="0" indent="-342900" algn="r" rtl="1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he-IL" altLang="he-IL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lvl="0" indent="-342900" algn="r" rtl="1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he-IL" altLang="he-IL" b="1" dirty="0">
                <a:solidFill>
                  <a:schemeClr val="tx1"/>
                </a:solidFill>
                <a:latin typeface="Arial" panose="020B0604020202020204" pitchFamily="34" charset="0"/>
              </a:rPr>
              <a:t>מה התדירות? האם עומד בסטנדרטים של הנחיות התכנון לתחבורה ציבורית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b="1" dirty="0">
                <a:solidFill>
                  <a:schemeClr val="tx1"/>
                </a:solidFill>
                <a:latin typeface="Arial" panose="020B0604020202020204" pitchFamily="34" charset="0"/>
              </a:rPr>
              <a:t>     </a:t>
            </a:r>
            <a:r>
              <a:rPr lang="he-IL" altLang="he-IL" dirty="0">
                <a:solidFill>
                  <a:schemeClr val="tx1"/>
                </a:solidFill>
                <a:latin typeface="Arial" panose="020B0604020202020204" pitchFamily="34" charset="0"/>
              </a:rPr>
              <a:t>האם המפעיל נערך?</a:t>
            </a:r>
          </a:p>
          <a:p>
            <a:pPr marL="342900" lvl="0" indent="-342900" algn="r" rtl="1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he-IL" altLang="he-IL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dirty="0">
                <a:solidFill>
                  <a:schemeClr val="tx1"/>
                </a:solidFill>
                <a:latin typeface="Arial" panose="020B0604020202020204" pitchFamily="34" charset="0"/>
              </a:rPr>
              <a:t>3. בקווים חדשים האם כבר אושר הקו בתוך משרד התחבורה?</a:t>
            </a:r>
          </a:p>
          <a:p>
            <a:pPr marL="342900" lvl="0" indent="-342900" algn="r" rtl="1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he-IL" altLang="he-IL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dirty="0">
                <a:solidFill>
                  <a:schemeClr val="tx1"/>
                </a:solidFill>
                <a:latin typeface="Arial" panose="020B0604020202020204" pitchFamily="34" charset="0"/>
              </a:rPr>
              <a:t>4. מה קורה עם תכנון </a:t>
            </a:r>
            <a:r>
              <a:rPr lang="he-IL" altLang="he-IL" dirty="0" err="1">
                <a:solidFill>
                  <a:schemeClr val="tx1"/>
                </a:solidFill>
                <a:latin typeface="Arial" panose="020B0604020202020204" pitchFamily="34" charset="0"/>
              </a:rPr>
              <a:t>תחצ</a:t>
            </a:r>
            <a:r>
              <a:rPr lang="he-IL" altLang="he-IL" dirty="0">
                <a:solidFill>
                  <a:schemeClr val="tx1"/>
                </a:solidFill>
                <a:latin typeface="Arial" panose="020B0604020202020204" pitchFamily="34" charset="0"/>
              </a:rPr>
              <a:t> בהתאם להקמת תחנות הרכבת?</a:t>
            </a:r>
            <a:endParaRPr lang="en-US" altLang="he-IL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46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1"/>
          <p:cNvSpPr/>
          <p:nvPr/>
        </p:nvSpPr>
        <p:spPr>
          <a:xfrm>
            <a:off x="0" y="1220457"/>
            <a:ext cx="9143999" cy="4417086"/>
          </a:xfrm>
          <a:prstGeom prst="rect">
            <a:avLst/>
          </a:prstGeom>
          <a:solidFill>
            <a:srgbClr val="43748E">
              <a:alpha val="16000"/>
            </a:srgbClr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2" y="306237"/>
            <a:ext cx="9143999" cy="634289"/>
          </a:xfrm>
          <a:prstGeom prst="rect">
            <a:avLst/>
          </a:prstGeom>
          <a:solidFill>
            <a:srgbClr val="D14F53"/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שלטי מידע בזמן אמת   </a:t>
            </a:r>
          </a:p>
        </p:txBody>
      </p:sp>
      <p:sp>
        <p:nvSpPr>
          <p:cNvPr id="13" name="כותרת 11"/>
          <p:cNvSpPr txBox="1">
            <a:spLocks/>
          </p:cNvSpPr>
          <p:nvPr/>
        </p:nvSpPr>
        <p:spPr>
          <a:xfrm>
            <a:off x="-161663" y="371844"/>
            <a:ext cx="9195935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400" b="1" i="1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4"/>
            <a:ext cx="2057400" cy="365125"/>
          </a:xfrm>
        </p:spPr>
        <p:txBody>
          <a:bodyPr/>
          <a:lstStyle/>
          <a:p>
            <a:fld id="{ED8D0AB3-B61A-A541-B2E7-CB170E545F6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AutoShape 2" descr="blob:https://web.whatsapp.com/b6f5524a-6c4c-46c7-ba82-dc42bb9e6697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aphicFrame>
        <p:nvGraphicFramePr>
          <p:cNvPr id="5" name="טבלה 4">
            <a:extLst>
              <a:ext uri="{FF2B5EF4-FFF2-40B4-BE49-F238E27FC236}">
                <a16:creationId xmlns:a16="http://schemas.microsoft.com/office/drawing/2014/main" id="{84FCC573-BABA-4FFF-92F0-3678DBA6D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373755"/>
              </p:ext>
            </p:extLst>
          </p:nvPr>
        </p:nvGraphicFramePr>
        <p:xfrm>
          <a:off x="208392" y="1540531"/>
          <a:ext cx="2451212" cy="222849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225606">
                  <a:extLst>
                    <a:ext uri="{9D8B030D-6E8A-4147-A177-3AD203B41FA5}">
                      <a16:colId xmlns:a16="http://schemas.microsoft.com/office/drawing/2014/main" val="3587704300"/>
                    </a:ext>
                  </a:extLst>
                </a:gridCol>
                <a:gridCol w="1225606">
                  <a:extLst>
                    <a:ext uri="{9D8B030D-6E8A-4147-A177-3AD203B41FA5}">
                      <a16:colId xmlns:a16="http://schemas.microsoft.com/office/drawing/2014/main" val="2632991009"/>
                    </a:ext>
                  </a:extLst>
                </a:gridCol>
              </a:tblGrid>
              <a:tr h="353978">
                <a:tc gridSpan="2">
                  <a:txBody>
                    <a:bodyPr/>
                    <a:lstStyle/>
                    <a:p>
                      <a:pPr algn="ctr" rtl="1" fontAlgn="b"/>
                      <a:r>
                        <a:rPr lang="he-IL" sz="2000" u="none" strike="noStrike" dirty="0">
                          <a:effectLst/>
                        </a:rPr>
                        <a:t>מספר שלטים בכל יישוב</a:t>
                      </a:r>
                    </a:p>
                  </a:txBody>
                  <a:tcPr marL="7620" marR="7620" marT="7620" marB="0" anchor="b">
                    <a:solidFill>
                      <a:srgbClr val="D14F5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262218"/>
                  </a:ext>
                </a:extLst>
              </a:tr>
              <a:tr h="28424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u="none" strike="noStrike" dirty="0">
                          <a:effectLst/>
                        </a:rPr>
                        <a:t>טייבה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D14F5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000" u="none" strike="noStrike" dirty="0">
                          <a:effectLst/>
                        </a:rPr>
                        <a:t>9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D14F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590051"/>
                  </a:ext>
                </a:extLst>
              </a:tr>
              <a:tr h="28424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u="none" strike="noStrike" dirty="0">
                          <a:effectLst/>
                        </a:rPr>
                        <a:t>טירה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D14F5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000" u="none" strike="noStrike" dirty="0">
                          <a:effectLst/>
                        </a:rPr>
                        <a:t>6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D14F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095094"/>
                  </a:ext>
                </a:extLst>
              </a:tr>
              <a:tr h="28424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u="none" strike="noStrike" dirty="0">
                          <a:effectLst/>
                        </a:rPr>
                        <a:t>כפר קאסם</a:t>
                      </a:r>
                    </a:p>
                  </a:txBody>
                  <a:tcPr marL="7620" marR="7620" marT="7620" marB="0" anchor="b">
                    <a:solidFill>
                      <a:srgbClr val="D14F5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000" u="none" strike="noStrike">
                          <a:effectLst/>
                        </a:rPr>
                        <a:t>5</a:t>
                      </a:r>
                      <a:endParaRPr lang="he-I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D14F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747274"/>
                  </a:ext>
                </a:extLst>
              </a:tr>
              <a:tr h="28424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u="none" strike="noStrike" dirty="0" err="1">
                          <a:effectLst/>
                        </a:rPr>
                        <a:t>קלאנסווה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D14F5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000" u="none" strike="noStrike" dirty="0">
                          <a:effectLst/>
                        </a:rPr>
                        <a:t>4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D14F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207084"/>
                  </a:ext>
                </a:extLst>
              </a:tr>
              <a:tr h="28424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u="none" strike="noStrike">
                          <a:effectLst/>
                        </a:rPr>
                        <a:t>כפר ברא</a:t>
                      </a:r>
                      <a:endParaRPr lang="he-I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D14F5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000" u="none" strike="noStrike" dirty="0">
                          <a:effectLst/>
                        </a:rPr>
                        <a:t>2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D14F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700320"/>
                  </a:ext>
                </a:extLst>
              </a:tr>
              <a:tr h="28196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ג'לג'וליה</a:t>
                      </a:r>
                    </a:p>
                  </a:txBody>
                  <a:tcPr marL="7620" marR="7620" marT="7620" marB="0" anchor="b">
                    <a:solidFill>
                      <a:srgbClr val="D14F5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000" u="none" strike="noStrike" dirty="0">
                          <a:effectLst/>
                        </a:rPr>
                        <a:t>2 בהקמה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D14F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821975"/>
                  </a:ext>
                </a:extLst>
              </a:tr>
            </a:tbl>
          </a:graphicData>
        </a:graphic>
      </p:graphicFrame>
      <p:sp>
        <p:nvSpPr>
          <p:cNvPr id="9" name="מלבן 11">
            <a:extLst>
              <a:ext uri="{FF2B5EF4-FFF2-40B4-BE49-F238E27FC236}">
                <a16:creationId xmlns:a16="http://schemas.microsoft.com/office/drawing/2014/main" id="{AC045246-B065-41A8-BE1C-1C63E2ECEE4B}"/>
              </a:ext>
            </a:extLst>
          </p:cNvPr>
          <p:cNvSpPr/>
          <p:nvPr/>
        </p:nvSpPr>
        <p:spPr>
          <a:xfrm>
            <a:off x="-75271" y="1037596"/>
            <a:ext cx="8998609" cy="478280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lvl="0" indent="-4572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800" b="1" dirty="0">
                <a:solidFill>
                  <a:srgbClr val="362E24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תשובה של סיוון הנדל:</a:t>
            </a:r>
            <a:endParaRPr lang="he-IL" sz="2800" dirty="0">
              <a:solidFill>
                <a:srgbClr val="362E24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endParaRPr lang="he-IL" sz="2800" dirty="0">
              <a:solidFill>
                <a:srgbClr val="362E24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800" b="1" dirty="0">
                <a:solidFill>
                  <a:srgbClr val="362E24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שאלות:</a:t>
            </a: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362E24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האם קיים מעקב אחר פעילות השלטים?</a:t>
            </a: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362E24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האם כולם פועלים?</a:t>
            </a: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362E24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האם יש תחזוקה לשלטים?</a:t>
            </a: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362E24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כמות שלטים לא </a:t>
            </a:r>
            <a:r>
              <a:rPr lang="he-IL" sz="2000" dirty="0" err="1">
                <a:solidFill>
                  <a:srgbClr val="362E24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שיוויונית</a:t>
            </a:r>
            <a:r>
              <a:rPr lang="he-IL" sz="2000" dirty="0">
                <a:solidFill>
                  <a:srgbClr val="362E24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לשלטים במגזר היהודי, מדוע לא ניתן יחס שווה לפי גודל האוכלוסייה?</a:t>
            </a:r>
          </a:p>
          <a:p>
            <a:pPr lvl="1" algn="r" rtl="1"/>
            <a:endParaRPr lang="he-IL" sz="2400" b="1" dirty="0">
              <a:solidFill>
                <a:srgbClr val="362E24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75005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1"/>
          <p:cNvSpPr txBox="1">
            <a:spLocks/>
          </p:cNvSpPr>
          <p:nvPr/>
        </p:nvSpPr>
        <p:spPr>
          <a:xfrm>
            <a:off x="-161663" y="371844"/>
            <a:ext cx="9195935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400" b="1" i="1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5" name="מלבן 11">
            <a:extLst>
              <a:ext uri="{FF2B5EF4-FFF2-40B4-BE49-F238E27FC236}">
                <a16:creationId xmlns:a16="http://schemas.microsoft.com/office/drawing/2014/main" id="{7AFFB44F-7559-4F0E-B1D9-542F18EF670A}"/>
              </a:ext>
            </a:extLst>
          </p:cNvPr>
          <p:cNvSpPr/>
          <p:nvPr/>
        </p:nvSpPr>
        <p:spPr>
          <a:xfrm>
            <a:off x="101600" y="1006133"/>
            <a:ext cx="9042399" cy="4782808"/>
          </a:xfrm>
          <a:prstGeom prst="rect">
            <a:avLst/>
          </a:prstGeom>
          <a:solidFill>
            <a:srgbClr val="43748E">
              <a:alpha val="16000"/>
            </a:srgbClr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1" name="מלבן 11"/>
          <p:cNvSpPr/>
          <p:nvPr/>
        </p:nvSpPr>
        <p:spPr>
          <a:xfrm>
            <a:off x="123494" y="1225589"/>
            <a:ext cx="8998609" cy="478280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lvl="0" indent="-4572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000" b="1" dirty="0">
                <a:solidFill>
                  <a:srgbClr val="362E24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מצב קיים:</a:t>
            </a: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362E24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כדי להנפיק רב קו או לטפל בכרטיס מקולקל, יש לנסוע לכפר סבא או נתניה</a:t>
            </a: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362E24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טייבה ביקשה עמדה להנפקת רב קו, מסיוון הנדל.  העירייה מוכנה להקצות מקום לעמדה בלובי בניין העירייה.  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000" b="1" dirty="0">
                <a:solidFill>
                  <a:srgbClr val="362E24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חסמים:</a:t>
            </a: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362E24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כבר מספר חודשים מתקבלת אותה תשובה – "עתידה להיבחן היתכנות".  לא ברור מדוע לא מתקבלת תשובה ברורה.  ברשויות כגון ערד, פרדס חנה, ועוד רשויות קטנות יש עמדות הנפקה.     בטייבה 50,000 תושבים. 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000" b="1" dirty="0">
                <a:solidFill>
                  <a:srgbClr val="362E24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צורך:</a:t>
            </a: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362E24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אנו דורשים עמדות בכל היישובים מעל 10,000 תושבים.</a:t>
            </a: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endParaRPr lang="he-IL" sz="2000" dirty="0">
              <a:solidFill>
                <a:srgbClr val="362E24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 algn="r" rtl="1"/>
            <a:r>
              <a:rPr lang="he-IL" sz="2000" dirty="0">
                <a:solidFill>
                  <a:srgbClr val="362E24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שאלות: </a:t>
            </a:r>
            <a:r>
              <a:rPr lang="he-IL" sz="2000" b="1" dirty="0">
                <a:solidFill>
                  <a:srgbClr val="362E24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מתי צפוי דיון בו יוחלט על עמדה לטיפול ברב קו בטייבה? </a:t>
            </a:r>
            <a:r>
              <a:rPr lang="he-IL" sz="2000" dirty="0">
                <a:solidFill>
                  <a:srgbClr val="362E24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מה צריך לעשות על מנת להקים עמדה בכל אחד מהיישובים? מי אמור לקבל ההחלטה? האם קיימים קריטריונים להצבת עמדה בעיר? מהם?</a:t>
            </a:r>
          </a:p>
          <a:p>
            <a:pPr lvl="0" algn="r" rtl="1">
              <a:lnSpc>
                <a:spcPct val="150000"/>
              </a:lnSpc>
            </a:pPr>
            <a:endParaRPr lang="he-IL" sz="2000" b="1" dirty="0">
              <a:solidFill>
                <a:srgbClr val="362E24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4"/>
            <a:ext cx="2057400" cy="365125"/>
          </a:xfrm>
        </p:spPr>
        <p:txBody>
          <a:bodyPr/>
          <a:lstStyle/>
          <a:p>
            <a:fld id="{ED8D0AB3-B61A-A541-B2E7-CB170E545F6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מלבן 11"/>
          <p:cNvSpPr/>
          <p:nvPr/>
        </p:nvSpPr>
        <p:spPr>
          <a:xfrm>
            <a:off x="2" y="305011"/>
            <a:ext cx="9143999" cy="634289"/>
          </a:xfrm>
          <a:prstGeom prst="rect">
            <a:avLst/>
          </a:prstGeom>
          <a:solidFill>
            <a:srgbClr val="D14F53"/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                עמדת הנפקת רב קו</a:t>
            </a:r>
          </a:p>
        </p:txBody>
      </p:sp>
    </p:spTree>
    <p:extLst>
      <p:ext uri="{BB962C8B-B14F-4D97-AF65-F5344CB8AC3E}">
        <p14:creationId xmlns:p14="http://schemas.microsoft.com/office/powerpoint/2010/main" val="3462212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9316D99A434944AE11AC562F198579" ma:contentTypeVersion="13" ma:contentTypeDescription="Create a new document." ma:contentTypeScope="" ma:versionID="227a9cc132a90fefd7e1e417fed493c4">
  <xsd:schema xmlns:xsd="http://www.w3.org/2001/XMLSchema" xmlns:xs="http://www.w3.org/2001/XMLSchema" xmlns:p="http://schemas.microsoft.com/office/2006/metadata/properties" xmlns:ns1="http://schemas.microsoft.com/sharepoint/v3" xmlns:ns2="85edce68-4f9b-4a88-a131-908d4d3a8d40" xmlns:ns3="da523e6f-5b78-4ec2-93de-847f55d4e0b0" targetNamespace="http://schemas.microsoft.com/office/2006/metadata/properties" ma:root="true" ma:fieldsID="ddb76643b70e8171271fb4df533076aa" ns1:_="" ns2:_="" ns3:_="">
    <xsd:import namespace="http://schemas.microsoft.com/sharepoint/v3"/>
    <xsd:import namespace="85edce68-4f9b-4a88-a131-908d4d3a8d40"/>
    <xsd:import namespace="da523e6f-5b78-4ec2-93de-847f55d4e0b0"/>
    <xsd:element name="properties">
      <xsd:complexType>
        <xsd:sequence>
          <xsd:element name="documentManagement">
            <xsd:complexType>
              <xsd:all>
                <xsd:element ref="ns2:link_x0020_to_x0020_SF" minOccurs="0"/>
                <xsd:element ref="ns1:PublishingStartDate" minOccurs="0"/>
                <xsd:element ref="ns1:PublishingExpirationDat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link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dce68-4f9b-4a88-a131-908d4d3a8d40" elementFormDefault="qualified">
    <xsd:import namespace="http://schemas.microsoft.com/office/2006/documentManagement/types"/>
    <xsd:import namespace="http://schemas.microsoft.com/office/infopath/2007/PartnerControls"/>
    <xsd:element name="link_x0020_to_x0020_SF" ma:index="2" nillable="true" ma:displayName="link to SF" ma:default="1" ma:format="Dropdown" ma:internalName="link_x0020_to_x0020_SF">
      <xsd:simpleType>
        <xsd:restriction base="dms:Boolean"/>
      </xsd:simpleType>
    </xsd:element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link" ma:index="19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523e6f-5b78-4ec2-93de-847f55d4e0b0" elementFormDefault="qualified">
    <xsd:import namespace="http://schemas.microsoft.com/office/2006/documentManagement/types"/>
    <xsd:import namespace="http://schemas.microsoft.com/office/infopath/2007/PartnerControls"/>
    <xsd:element name="SharedWithUsers" ma:index="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_x0020_to_x0020_SF xmlns="85edce68-4f9b-4a88-a131-908d4d3a8d40">true</link_x0020_to_x0020_SF>
    <PublishingExpirationDate xmlns="http://schemas.microsoft.com/sharepoint/v3" xsi:nil="true"/>
    <link xmlns="85edce68-4f9b-4a88-a131-908d4d3a8d40">
      <Url xsi:nil="true"/>
      <Description xsi:nil="true"/>
    </link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4DAA55C-B306-4CC0-9E81-0E44EED731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5edce68-4f9b-4a88-a131-908d4d3a8d40"/>
    <ds:schemaRef ds:uri="da523e6f-5b78-4ec2-93de-847f55d4e0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6D4F7E-B7E3-456E-A0C9-B72C33F584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74DBC6-E322-45DA-847F-901E5D70A2F1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a523e6f-5b78-4ec2-93de-847f55d4e0b0"/>
    <ds:schemaRef ds:uri="85edce68-4f9b-4a88-a131-908d4d3a8d40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14732</TotalTime>
  <Words>661</Words>
  <Application>Microsoft Office PowerPoint</Application>
  <PresentationFormat>‫הצגה על המסך (4:3)</PresentationFormat>
  <Paragraphs>131</Paragraphs>
  <Slides>10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6" baseType="lpstr">
      <vt:lpstr>Alef</vt:lpstr>
      <vt:lpstr>Arial</vt:lpstr>
      <vt:lpstr>Calibri</vt:lpstr>
      <vt:lpstr>Calibri Light</vt:lpstr>
      <vt:lpstr>Wingdings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Romi Alon</cp:lastModifiedBy>
  <cp:revision>752</cp:revision>
  <dcterms:created xsi:type="dcterms:W3CDTF">2016-12-20T14:00:53Z</dcterms:created>
  <dcterms:modified xsi:type="dcterms:W3CDTF">2020-05-21T03:47:37Z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0x010100A19316D99A434944AE11AC562F198579</vt:lpwstr>
  </property>
</Properties>
</file>