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5" r:id="rId5"/>
    <p:sldId id="270" r:id="rId6"/>
    <p:sldId id="260" r:id="rId7"/>
    <p:sldId id="273" r:id="rId8"/>
    <p:sldId id="274" r:id="rId9"/>
    <p:sldId id="276" r:id="rId10"/>
    <p:sldId id="272" r:id="rId11"/>
    <p:sldId id="271" r:id="rId12"/>
    <p:sldId id="263" r:id="rId13"/>
    <p:sldId id="264" r:id="rId14"/>
    <p:sldId id="265" r:id="rId15"/>
    <p:sldId id="266" r:id="rId16"/>
    <p:sldId id="267" r:id="rId17"/>
    <p:sldId id="261" r:id="rId18"/>
    <p:sldId id="2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04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6/12/2012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6/12/2012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slide" Target="slide15.xml"/><Relationship Id="rId4" Type="http://schemas.openxmlformats.org/officeDocument/2006/relationships/slide" Target="slide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00034" y="1857364"/>
            <a:ext cx="7851648" cy="1143008"/>
          </a:xfrm>
        </p:spPr>
        <p:txBody>
          <a:bodyPr>
            <a:normAutofit/>
          </a:bodyPr>
          <a:lstStyle/>
          <a:p>
            <a:r>
              <a:rPr lang="he-IL" sz="4800" dirty="0" smtClean="0"/>
              <a:t>שירות </a:t>
            </a:r>
            <a:r>
              <a:rPr lang="he-IL" sz="4800" dirty="0" err="1" smtClean="0"/>
              <a:t>תח"צ</a:t>
            </a:r>
            <a:r>
              <a:rPr lang="he-IL" sz="4800" dirty="0" smtClean="0"/>
              <a:t> </a:t>
            </a:r>
            <a:r>
              <a:rPr lang="he-IL" sz="4800" dirty="0" err="1" smtClean="0"/>
              <a:t>במ</a:t>
            </a:r>
            <a:r>
              <a:rPr lang="he-IL" sz="4800" dirty="0" smtClean="0"/>
              <a:t>.א חוף כרמל</a:t>
            </a:r>
            <a:endParaRPr lang="he-IL" sz="48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4429132"/>
            <a:ext cx="7854696" cy="552004"/>
          </a:xfrm>
        </p:spPr>
        <p:txBody>
          <a:bodyPr/>
          <a:lstStyle/>
          <a:p>
            <a:pPr algn="ctr"/>
            <a:r>
              <a:rPr lang="he-IL" dirty="0" smtClean="0"/>
              <a:t>מאי 2012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he-IL" b="1" dirty="0" smtClean="0"/>
              <a:t>אופציה ב'</a:t>
            </a:r>
            <a:endParaRPr lang="he-IL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460558"/>
          </a:xfrm>
        </p:spPr>
        <p:txBody>
          <a:bodyPr>
            <a:normAutofit fontScale="77500" lnSpcReduction="20000"/>
          </a:bodyPr>
          <a:lstStyle/>
          <a:p>
            <a:r>
              <a:rPr lang="he-IL" b="1" dirty="0" smtClean="0"/>
              <a:t>5 קווי שרות אזורי שיבצע כנסיות למרכז הישובים ויספק קישור מישובי חוף-כרמל למוקדי משיכה עיקריים:</a:t>
            </a:r>
          </a:p>
          <a:p>
            <a:pPr lvl="1"/>
            <a:r>
              <a:rPr lang="he-IL" b="1" dirty="0" smtClean="0">
                <a:solidFill>
                  <a:srgbClr val="FF0000"/>
                </a:solidFill>
              </a:rPr>
              <a:t>חיפה: רכבת, מסוף אוטובוסים, מת"מ, קניון חיפה.</a:t>
            </a:r>
          </a:p>
          <a:p>
            <a:pPr lvl="1"/>
            <a:r>
              <a:rPr lang="he-IL" b="1" dirty="0" smtClean="0">
                <a:solidFill>
                  <a:srgbClr val="FF0000"/>
                </a:solidFill>
              </a:rPr>
              <a:t>בנימינה: רכבת.</a:t>
            </a:r>
          </a:p>
          <a:p>
            <a:pPr lvl="1"/>
            <a:r>
              <a:rPr lang="he-IL" b="1" dirty="0" smtClean="0">
                <a:solidFill>
                  <a:srgbClr val="FF0000"/>
                </a:solidFill>
              </a:rPr>
              <a:t>מול </a:t>
            </a:r>
            <a:r>
              <a:rPr lang="he-IL" b="1" dirty="0" err="1" smtClean="0">
                <a:solidFill>
                  <a:srgbClr val="FF0000"/>
                </a:solidFill>
              </a:rPr>
              <a:t>זכרון</a:t>
            </a:r>
            <a:r>
              <a:rPr lang="he-IL" b="1" dirty="0" smtClean="0">
                <a:solidFill>
                  <a:srgbClr val="FF0000"/>
                </a:solidFill>
              </a:rPr>
              <a:t> </a:t>
            </a:r>
            <a:r>
              <a:rPr lang="he-IL" b="1" dirty="0" err="1" smtClean="0">
                <a:solidFill>
                  <a:srgbClr val="FF0000"/>
                </a:solidFill>
              </a:rPr>
              <a:t>– מ</a:t>
            </a:r>
            <a:r>
              <a:rPr lang="he-IL" b="1" dirty="0" smtClean="0">
                <a:solidFill>
                  <a:srgbClr val="FF0000"/>
                </a:solidFill>
              </a:rPr>
              <a:t>רכז קניות, מסוף </a:t>
            </a:r>
            <a:r>
              <a:rPr lang="he-IL" b="1" dirty="0" err="1" smtClean="0">
                <a:solidFill>
                  <a:srgbClr val="FF0000"/>
                </a:solidFill>
              </a:rPr>
              <a:t>תח"צ</a:t>
            </a:r>
            <a:r>
              <a:rPr lang="he-IL" b="1" dirty="0" smtClean="0">
                <a:solidFill>
                  <a:srgbClr val="FF0000"/>
                </a:solidFill>
              </a:rPr>
              <a:t> עתידי.</a:t>
            </a:r>
          </a:p>
          <a:p>
            <a:pPr lvl="1"/>
            <a:r>
              <a:rPr lang="he-IL" b="1" dirty="0" smtClean="0">
                <a:solidFill>
                  <a:srgbClr val="FF0000"/>
                </a:solidFill>
              </a:rPr>
              <a:t>מרכז מירב –</a:t>
            </a:r>
            <a:r>
              <a:rPr lang="he-IL" b="1" dirty="0" err="1" smtClean="0">
                <a:solidFill>
                  <a:srgbClr val="FF0000"/>
                </a:solidFill>
              </a:rPr>
              <a:t> ספ</a:t>
            </a:r>
            <a:r>
              <a:rPr lang="he-IL" b="1" dirty="0" smtClean="0">
                <a:solidFill>
                  <a:srgbClr val="FF0000"/>
                </a:solidFill>
              </a:rPr>
              <a:t>ריה, חוגים, פעילויות של פנסיונרים.</a:t>
            </a:r>
          </a:p>
          <a:p>
            <a:r>
              <a:rPr lang="he-IL" b="1" dirty="0" smtClean="0"/>
              <a:t>מתן רמת שרות טובה לנוסעים. קווים קצרים ואטרקטיביים:</a:t>
            </a:r>
          </a:p>
          <a:p>
            <a:pPr lvl="1"/>
            <a:r>
              <a:rPr lang="he-IL" b="1" dirty="0" smtClean="0">
                <a:solidFill>
                  <a:srgbClr val="FF0000"/>
                </a:solidFill>
              </a:rPr>
              <a:t>תדירות נוחה של 8 נסיעות ביום. בדגש על בוקר (פנסיונרים / יוממים לרכבת) ואחה"צ (נוער/ חוגים)</a:t>
            </a:r>
          </a:p>
          <a:p>
            <a:pPr lvl="1"/>
            <a:r>
              <a:rPr lang="he-IL" b="1" dirty="0" smtClean="0">
                <a:solidFill>
                  <a:srgbClr val="FF0000"/>
                </a:solidFill>
              </a:rPr>
              <a:t>זמן נסיעה סביר ותחרותי - קו ישרת לא יותר מ- 3 עד 4 ישובים לקו.</a:t>
            </a:r>
          </a:p>
          <a:p>
            <a:pPr lvl="1"/>
            <a:r>
              <a:rPr lang="he-IL" b="1" dirty="0" smtClean="0">
                <a:solidFill>
                  <a:srgbClr val="FF0000"/>
                </a:solidFill>
              </a:rPr>
              <a:t>לא יבוצעו עצירות הורדת/</a:t>
            </a:r>
            <a:r>
              <a:rPr lang="he-IL" b="1" dirty="0" err="1" smtClean="0">
                <a:solidFill>
                  <a:srgbClr val="FF0000"/>
                </a:solidFill>
              </a:rPr>
              <a:t>העלת</a:t>
            </a:r>
            <a:r>
              <a:rPr lang="he-IL" b="1" dirty="0" smtClean="0">
                <a:solidFill>
                  <a:srgbClr val="FF0000"/>
                </a:solidFill>
              </a:rPr>
              <a:t> נוסעים מלבד בישובים ובתחנות הכניסה/יציאה שלהם.</a:t>
            </a:r>
          </a:p>
          <a:p>
            <a:r>
              <a:rPr lang="he-IL" b="1" dirty="0" smtClean="0"/>
              <a:t>החלפות בין הקווים ותזמון הקווים עם זמני הקווים </a:t>
            </a:r>
            <a:r>
              <a:rPr lang="he-IL" b="1" dirty="0" err="1" smtClean="0"/>
              <a:t>הבינעירונים</a:t>
            </a:r>
            <a:r>
              <a:rPr lang="he-IL" b="1" dirty="0" smtClean="0"/>
              <a:t> 921,221.</a:t>
            </a:r>
          </a:p>
          <a:p>
            <a:pPr>
              <a:buNone/>
            </a:pPr>
            <a:endParaRPr lang="he-IL" b="1" dirty="0" smtClean="0"/>
          </a:p>
          <a:p>
            <a:r>
              <a:rPr lang="he-IL" b="1" dirty="0" smtClean="0"/>
              <a:t>פתרונות נקודתיים תוך שימוש בהיצע הקיים לישובים שלא </a:t>
            </a:r>
            <a:r>
              <a:rPr lang="he-IL" b="1" dirty="0" err="1" smtClean="0"/>
              <a:t>ישורתו</a:t>
            </a:r>
            <a:r>
              <a:rPr lang="he-IL" b="1" dirty="0" smtClean="0"/>
              <a:t> ע"י הקווים.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pPr algn="ctr"/>
            <a:r>
              <a:rPr lang="he-IL" sz="4800" dirty="0" smtClean="0"/>
              <a:t>קווים ותשומות</a:t>
            </a:r>
            <a:endParaRPr lang="he-IL" sz="48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28596" y="1714488"/>
          <a:ext cx="8229601" cy="3879481"/>
        </p:xfrm>
        <a:graphic>
          <a:graphicData uri="http://schemas.openxmlformats.org/drawingml/2006/table">
            <a:tbl>
              <a:tblPr/>
              <a:tblGrid>
                <a:gridCol w="698118"/>
                <a:gridCol w="1559293"/>
                <a:gridCol w="1571636"/>
                <a:gridCol w="1857388"/>
                <a:gridCol w="689234"/>
                <a:gridCol w="696693"/>
                <a:gridCol w="630089"/>
                <a:gridCol w="527150"/>
              </a:tblGrid>
              <a:tr h="552157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מס' קו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מוצא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יעד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ישובים </a:t>
                      </a:r>
                      <a:r>
                        <a:rPr lang="he-IL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משורתים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מרחק (</a:t>
                      </a:r>
                      <a:r>
                        <a:rPr lang="he-IL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קמ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זמן לכיוון (ד')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תדירות </a:t>
                      </a:r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ביום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ק"מ ביום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52157"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>
                          <a:solidFill>
                            <a:schemeClr val="tx1"/>
                          </a:solidFill>
                          <a:latin typeface="Arial"/>
                          <a:hlinkClick r:id="rId2" action="ppaction://hlinksldjump"/>
                        </a:rPr>
                        <a:t>1</a:t>
                      </a:r>
                      <a:endParaRPr lang="he-IL" sz="14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ניר עציון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חיפה חוף כרמל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עין חוד, ניר עציון 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ימין אורד, עין הוד, החותרים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224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862"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>
                          <a:solidFill>
                            <a:schemeClr val="tx1"/>
                          </a:solidFill>
                          <a:latin typeface="Arial"/>
                          <a:hlinkClick r:id="rId3" action="ppaction://hlinksldjump"/>
                        </a:rPr>
                        <a:t>2</a:t>
                      </a:r>
                      <a:endParaRPr lang="he-IL" sz="14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מרכז מירב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חיפה חוף כרמל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מרכז מירב </a:t>
                      </a:r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,צרופה, גבע 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כרמל, עין כרמל, מגדים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208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862"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>
                          <a:solidFill>
                            <a:schemeClr val="tx1"/>
                          </a:solidFill>
                          <a:latin typeface="Arial"/>
                          <a:hlinkClick r:id="rId4" action="ppaction://hlinksldjump"/>
                        </a:rPr>
                        <a:t>3</a:t>
                      </a:r>
                      <a:endParaRPr lang="he-IL" sz="14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מרכז מירב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בנימינה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מרכז מירב, עופר, כרם 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מהר"ל, </a:t>
                      </a:r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עין איילה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17.5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280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862"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>
                          <a:solidFill>
                            <a:schemeClr val="tx1"/>
                          </a:solidFill>
                          <a:latin typeface="Arial"/>
                          <a:hlinkClick r:id="rId5" action="ppaction://hlinksldjump"/>
                        </a:rPr>
                        <a:t>4</a:t>
                      </a:r>
                      <a:endParaRPr lang="he-IL" sz="14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מרכז מירב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בינימינה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רכבת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מרכז מירב,הבונים</a:t>
                      </a:r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נחשולים, דור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272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157"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>
                          <a:solidFill>
                            <a:schemeClr val="tx1"/>
                          </a:solidFill>
                          <a:latin typeface="Arial"/>
                          <a:hlinkClick r:id="rId6" action="ppaction://hlinksldjump"/>
                        </a:rPr>
                        <a:t>5</a:t>
                      </a:r>
                      <a:endParaRPr lang="he-IL" sz="14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מעיין צבי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בינימינה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רכבת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זכרון</a:t>
                      </a:r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יעקב, מעיין 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צבי, מעגן מיכאל, בית חנניה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10.5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168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157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1152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2428860" y="5929330"/>
          <a:ext cx="4429156" cy="537210"/>
        </p:xfrm>
        <a:graphic>
          <a:graphicData uri="http://schemas.openxmlformats.org/drawingml/2006/table">
            <a:tbl>
              <a:tblPr/>
              <a:tblGrid>
                <a:gridCol w="2386584"/>
                <a:gridCol w="2042572"/>
              </a:tblGrid>
              <a:tr h="20002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סה"כ ק"מ שבועי (א-ה)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סה"כ נסיעות שבועי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he-IL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5760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Autofit/>
          </a:bodyPr>
          <a:lstStyle/>
          <a:p>
            <a:pPr algn="ctr"/>
            <a:r>
              <a:rPr lang="he-IL" sz="3200" dirty="0" smtClean="0"/>
              <a:t>קו 1: עין חוד-ניר עציון </a:t>
            </a:r>
            <a:r>
              <a:rPr lang="he-IL" sz="3200" dirty="0" err="1" smtClean="0"/>
              <a:t>– ע</a:t>
            </a:r>
            <a:r>
              <a:rPr lang="he-IL" sz="3200" dirty="0" smtClean="0"/>
              <a:t>ין הוד </a:t>
            </a:r>
            <a:r>
              <a:rPr lang="he-IL" sz="3200" dirty="0" err="1" smtClean="0"/>
              <a:t>– ה</a:t>
            </a:r>
            <a:r>
              <a:rPr lang="he-IL" sz="3200" dirty="0" smtClean="0"/>
              <a:t>חותרים - חיפה</a:t>
            </a:r>
            <a:endParaRPr lang="he-IL" sz="3200" dirty="0"/>
          </a:p>
        </p:txBody>
      </p:sp>
      <p:pic>
        <p:nvPicPr>
          <p:cNvPr id="4" name="מציין מיקום תוכן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428736"/>
            <a:ext cx="8229600" cy="5072098"/>
          </a:xfrm>
          <a:ln>
            <a:solidFill>
              <a:schemeClr val="accent1">
                <a:shade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Autofit/>
          </a:bodyPr>
          <a:lstStyle/>
          <a:p>
            <a:pPr algn="ctr"/>
            <a:r>
              <a:rPr lang="he-IL" sz="2800" dirty="0" smtClean="0"/>
              <a:t>קו 2: מ.מירב– צרופה– עין כרמל - גבע כרמל </a:t>
            </a:r>
            <a:r>
              <a:rPr lang="he-IL" sz="2800" dirty="0" err="1" smtClean="0"/>
              <a:t>– מ</a:t>
            </a:r>
            <a:r>
              <a:rPr lang="he-IL" sz="2800" dirty="0" smtClean="0"/>
              <a:t>גדים - חיפה</a:t>
            </a:r>
            <a:endParaRPr lang="he-IL" sz="2800" dirty="0"/>
          </a:p>
        </p:txBody>
      </p:sp>
      <p:pic>
        <p:nvPicPr>
          <p:cNvPr id="5" name="מציין מיקום תוכן 4" descr="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428736"/>
            <a:ext cx="8401080" cy="5143536"/>
          </a:xfr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428604"/>
            <a:ext cx="8686800" cy="857256"/>
          </a:xfrm>
        </p:spPr>
        <p:txBody>
          <a:bodyPr>
            <a:noAutofit/>
          </a:bodyPr>
          <a:lstStyle/>
          <a:p>
            <a:pPr algn="ctr"/>
            <a:r>
              <a:rPr lang="he-IL" sz="3200" dirty="0" smtClean="0"/>
              <a:t>קו 3: מ.מירב– הבונים </a:t>
            </a:r>
            <a:r>
              <a:rPr lang="he-IL" sz="3200" dirty="0" err="1" smtClean="0"/>
              <a:t>– נחשולים</a:t>
            </a:r>
            <a:r>
              <a:rPr lang="he-IL" sz="3200" dirty="0" smtClean="0"/>
              <a:t> </a:t>
            </a:r>
            <a:r>
              <a:rPr lang="he-IL" sz="3200" dirty="0" err="1" smtClean="0"/>
              <a:t>– דור</a:t>
            </a:r>
            <a:r>
              <a:rPr lang="he-IL" sz="3200" dirty="0" smtClean="0"/>
              <a:t> - בנימינה</a:t>
            </a:r>
            <a:endParaRPr lang="he-IL" sz="3200" dirty="0"/>
          </a:p>
        </p:txBody>
      </p:sp>
      <p:pic>
        <p:nvPicPr>
          <p:cNvPr id="6" name="מציין מיקום תוכן 5" descr="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428736"/>
            <a:ext cx="8472518" cy="5143536"/>
          </a:xfr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57158" y="704088"/>
            <a:ext cx="8329642" cy="581772"/>
          </a:xfrm>
        </p:spPr>
        <p:txBody>
          <a:bodyPr>
            <a:noAutofit/>
          </a:bodyPr>
          <a:lstStyle/>
          <a:p>
            <a:pPr algn="ctr"/>
            <a:r>
              <a:rPr lang="he-IL" sz="3200" dirty="0" smtClean="0"/>
              <a:t>קו 4: מרכז מירב –הבונים </a:t>
            </a:r>
            <a:r>
              <a:rPr lang="he-IL" sz="3200" dirty="0" err="1" smtClean="0"/>
              <a:t>– ע</a:t>
            </a:r>
            <a:r>
              <a:rPr lang="he-IL" sz="3200" dirty="0" smtClean="0"/>
              <a:t>ין איילה </a:t>
            </a:r>
            <a:r>
              <a:rPr lang="he-IL" sz="3200" dirty="0" err="1" smtClean="0"/>
              <a:t>– נחשולים</a:t>
            </a:r>
            <a:r>
              <a:rPr lang="he-IL" sz="3200" dirty="0" smtClean="0"/>
              <a:t> </a:t>
            </a:r>
            <a:r>
              <a:rPr lang="he-IL" sz="3200" dirty="0" err="1" smtClean="0"/>
              <a:t>– דור</a:t>
            </a:r>
            <a:r>
              <a:rPr lang="he-IL" sz="3200" dirty="0" smtClean="0"/>
              <a:t> - בנימינה</a:t>
            </a:r>
            <a:endParaRPr lang="he-IL" sz="3200" dirty="0"/>
          </a:p>
        </p:txBody>
      </p:sp>
      <p:pic>
        <p:nvPicPr>
          <p:cNvPr id="5" name="מציין מיקום תוכן 4" descr="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357298"/>
            <a:ext cx="8572560" cy="5143536"/>
          </a:xfr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329642" cy="581772"/>
          </a:xfrm>
        </p:spPr>
        <p:txBody>
          <a:bodyPr>
            <a:noAutofit/>
          </a:bodyPr>
          <a:lstStyle/>
          <a:p>
            <a:pPr algn="ctr"/>
            <a:r>
              <a:rPr lang="he-IL" sz="3200" dirty="0" smtClean="0"/>
              <a:t>קו 5: מעיין צבי –מעגן מיכאל </a:t>
            </a:r>
            <a:r>
              <a:rPr lang="he-IL" sz="3200" dirty="0" err="1" smtClean="0"/>
              <a:t>– בית</a:t>
            </a:r>
            <a:r>
              <a:rPr lang="he-IL" sz="3200" dirty="0" smtClean="0"/>
              <a:t> חנניה– בנימינה</a:t>
            </a:r>
            <a:endParaRPr lang="he-IL" sz="3200" dirty="0"/>
          </a:p>
        </p:txBody>
      </p:sp>
      <p:pic>
        <p:nvPicPr>
          <p:cNvPr id="6" name="מציין מיקום תוכן 5" descr="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285860"/>
            <a:ext cx="8401080" cy="5072098"/>
          </a:xfr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פתרונות נוספים לישובים לא </a:t>
            </a:r>
            <a:r>
              <a:rPr lang="he-IL" dirty="0" err="1" smtClean="0"/>
              <a:t>משורתים</a:t>
            </a:r>
            <a:r>
              <a:rPr lang="he-IL" dirty="0" smtClean="0"/>
              <a:t> במועצה</a:t>
            </a: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714348" y="2285992"/>
          <a:ext cx="8001056" cy="3387520"/>
        </p:xfrm>
        <a:graphic>
          <a:graphicData uri="http://schemas.openxmlformats.org/drawingml/2006/table">
            <a:tbl>
              <a:tblPr/>
              <a:tblGrid>
                <a:gridCol w="1995174"/>
                <a:gridCol w="6005882"/>
              </a:tblGrid>
              <a:tr h="347438"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he-IL" sz="18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ישובים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he-IL" sz="18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פתרון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30066">
                <a:tc rowSpan="2">
                  <a:txBody>
                    <a:bodyPr/>
                    <a:lstStyle/>
                    <a:p>
                      <a:pPr algn="ctr" rtl="1" fontAlgn="b"/>
                      <a:r>
                        <a:rPr kumimoji="0" lang="he-IL" sz="18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בית אורן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he-IL" sz="18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להוסיף </a:t>
                      </a:r>
                      <a:r>
                        <a:rPr kumimoji="0" lang="he-IL" sz="18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חלופה לקו 37א חיפה - דלית אל כרמל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006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he-IL" sz="18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תוספת של 8 ק"מ ו 20 ד' (הלוך חזור לקו)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0066">
                <a:tc rowSpan="2">
                  <a:txBody>
                    <a:bodyPr/>
                    <a:lstStyle/>
                    <a:p>
                      <a:pPr algn="ctr" rtl="1" fontAlgn="b"/>
                      <a:r>
                        <a:rPr kumimoji="0" lang="he-IL" sz="18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נווה 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he-IL" sz="18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לשקול להאריך את קו 221חיפה-עתלית-חיפה שיבצע כניסה לנווה 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7438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he-IL" sz="18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תוספת של 1 ק"מ ו 5 דק (הלוך חזור לקו)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0066">
                <a:tc rowSpan="2">
                  <a:txBody>
                    <a:bodyPr/>
                    <a:lstStyle/>
                    <a:p>
                      <a:pPr algn="ctr" rtl="1" fontAlgn="b"/>
                      <a:r>
                        <a:rPr kumimoji="0" lang="he-IL" sz="18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שדות 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he-IL" sz="18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משורת בקו 76 קיסריה - חדרה (20 נסיעות ליום)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7438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he-IL" sz="18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0066">
                <a:tc rowSpan="2">
                  <a:txBody>
                    <a:bodyPr/>
                    <a:lstStyle/>
                    <a:p>
                      <a:pPr algn="ctr" rtl="1" fontAlgn="b"/>
                      <a:r>
                        <a:rPr kumimoji="0" lang="he-IL" sz="18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בת שלמה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he-IL" sz="18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משורת בקו 156 עפולה - בנימינה (8 נסיעות ליום) + שירות טוב לת"א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7438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endParaRPr kumimoji="0" lang="he-IL" sz="18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7438"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he-IL" sz="18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קיסריה</a:t>
                      </a:r>
                      <a:endParaRPr kumimoji="0" lang="he-IL" sz="18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he-IL" sz="18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טופלה</a:t>
                      </a:r>
                      <a:r>
                        <a:rPr kumimoji="0" lang="he-IL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 במסגרת מכרז חדרה-נתניה</a:t>
                      </a:r>
                      <a:endParaRPr kumimoji="0" lang="he-IL" sz="18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יישום והפעלה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 </a:t>
            </a:r>
            <a:r>
              <a:rPr lang="he-IL" dirty="0" smtClean="0">
                <a:solidFill>
                  <a:srgbClr val="FF0000"/>
                </a:solidFill>
              </a:rPr>
              <a:t>חלופה 1 </a:t>
            </a:r>
            <a:r>
              <a:rPr lang="he-IL" dirty="0" err="1" smtClean="0">
                <a:solidFill>
                  <a:srgbClr val="FF0000"/>
                </a:solidFill>
              </a:rPr>
              <a:t>– ה</a:t>
            </a:r>
            <a:r>
              <a:rPr lang="he-IL" dirty="0" smtClean="0">
                <a:solidFill>
                  <a:srgbClr val="FF0000"/>
                </a:solidFill>
              </a:rPr>
              <a:t>פעלת השירות במתכונת קו שירות רגיל ע"י המפעיל הקיים.</a:t>
            </a:r>
          </a:p>
          <a:p>
            <a:r>
              <a:rPr lang="he-IL" dirty="0" smtClean="0">
                <a:solidFill>
                  <a:schemeClr val="accent3">
                    <a:lumMod val="50000"/>
                  </a:schemeClr>
                </a:solidFill>
              </a:rPr>
              <a:t>חלופה 2 </a:t>
            </a:r>
            <a:r>
              <a:rPr lang="he-IL" dirty="0" err="1" smtClean="0">
                <a:solidFill>
                  <a:schemeClr val="accent3">
                    <a:lumMod val="50000"/>
                  </a:schemeClr>
                </a:solidFill>
              </a:rPr>
              <a:t>– ה</a:t>
            </a:r>
            <a:r>
              <a:rPr lang="he-IL" dirty="0" smtClean="0">
                <a:solidFill>
                  <a:schemeClr val="accent3">
                    <a:lumMod val="50000"/>
                  </a:schemeClr>
                </a:solidFill>
              </a:rPr>
              <a:t>פעלת השירות במתכונת קו שירות רגיל ע"י המועצה המתפקדת כמפעיל (בדומה לגולן).</a:t>
            </a:r>
          </a:p>
          <a:p>
            <a:r>
              <a:rPr lang="he-IL" dirty="0" smtClean="0">
                <a:solidFill>
                  <a:schemeClr val="accent4"/>
                </a:solidFill>
              </a:rPr>
              <a:t>חלופה 3 - הפעלת השירות במתכונת שירות על פי קריאה ע"י המועצה בשיתוף מפעיל (בדומה </a:t>
            </a:r>
            <a:r>
              <a:rPr lang="he-IL" dirty="0" err="1" smtClean="0">
                <a:solidFill>
                  <a:schemeClr val="accent4"/>
                </a:solidFill>
              </a:rPr>
              <a:t>למ</a:t>
            </a:r>
            <a:r>
              <a:rPr lang="he-IL" dirty="0" smtClean="0">
                <a:solidFill>
                  <a:schemeClr val="accent4"/>
                </a:solidFill>
              </a:rPr>
              <a:t>.א משגב).</a:t>
            </a:r>
          </a:p>
          <a:p>
            <a:r>
              <a:rPr lang="he-IL" dirty="0" smtClean="0">
                <a:solidFill>
                  <a:srgbClr val="FFC000"/>
                </a:solidFill>
              </a:rPr>
              <a:t>חלופה 4 - הפעלת השירות במתכונת שירות על פי קריאה ע"י המועצה בלבד (מתפקדת כמפעיל ).</a:t>
            </a:r>
          </a:p>
          <a:p>
            <a:endParaRPr lang="he-IL" dirty="0" smtClean="0">
              <a:solidFill>
                <a:schemeClr val="accent4"/>
              </a:soli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714348" y="3714752"/>
            <a:ext cx="7929618" cy="857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he-IL" b="1" dirty="0" smtClean="0"/>
              <a:t>מצב </a:t>
            </a:r>
            <a:r>
              <a:rPr lang="he-IL" b="1" dirty="0" err="1" smtClean="0"/>
              <a:t>תח"צ</a:t>
            </a:r>
            <a:r>
              <a:rPr lang="he-IL" b="1" dirty="0" smtClean="0"/>
              <a:t> קיים</a:t>
            </a:r>
            <a:r>
              <a:rPr lang="en-US" dirty="0" smtClean="0"/>
              <a:t>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e-IL" b="1" dirty="0" smtClean="0"/>
              <a:t>   המועצה האזורית חוף הכרמל דורגה בעדיפות גבוהה מאד לפי הקריטריונים שנקבעו בעבודת המגזר הכפרי (2011).</a:t>
            </a:r>
            <a:r>
              <a:rPr lang="he-IL" dirty="0" smtClean="0"/>
              <a:t> </a:t>
            </a:r>
            <a:r>
              <a:rPr lang="he-IL" b="1" u="sng" dirty="0" smtClean="0">
                <a:solidFill>
                  <a:srgbClr val="FF0000"/>
                </a:solidFill>
                <a:hlinkClick r:id="rId2" action="ppaction://hlinksldjump"/>
              </a:rPr>
              <a:t>המועצה מונה 21 יישובים כפריים, 17 מתוכם  אינם </a:t>
            </a:r>
            <a:r>
              <a:rPr lang="he-IL" b="1" u="sng" dirty="0" err="1" smtClean="0">
                <a:solidFill>
                  <a:srgbClr val="FF0000"/>
                </a:solidFill>
                <a:hlinkClick r:id="rId2" action="ppaction://hlinksldjump"/>
              </a:rPr>
              <a:t>משורתים</a:t>
            </a:r>
            <a:r>
              <a:rPr lang="he-IL" b="1" u="sng" dirty="0" smtClean="0">
                <a:solidFill>
                  <a:srgbClr val="FF0000"/>
                </a:solidFill>
                <a:hlinkClick r:id="rId2" action="ppaction://hlinksldjump"/>
              </a:rPr>
              <a:t> כלל </a:t>
            </a:r>
            <a:r>
              <a:rPr lang="he-IL" b="1" u="sng" dirty="0" err="1" smtClean="0">
                <a:solidFill>
                  <a:srgbClr val="FF0000"/>
                </a:solidFill>
                <a:hlinkClick r:id="rId2" action="ppaction://hlinksldjump"/>
              </a:rPr>
              <a:t>בתח"צ</a:t>
            </a:r>
            <a:r>
              <a:rPr lang="he-IL" b="1" u="sng" dirty="0" smtClean="0">
                <a:solidFill>
                  <a:srgbClr val="FF0000"/>
                </a:solidFill>
                <a:hlinkClick r:id="rId2" action="ppaction://hlinksldjump"/>
              </a:rPr>
              <a:t> ו-4 הנותרים מקבלים שירות סביר.</a:t>
            </a:r>
            <a:r>
              <a:rPr lang="he-IL" dirty="0" smtClean="0">
                <a:solidFill>
                  <a:srgbClr val="FF0000"/>
                </a:solidFill>
                <a:hlinkClick r:id="rId2" action="ppaction://hlinksldjump"/>
              </a:rPr>
              <a:t> </a:t>
            </a:r>
            <a:endParaRPr lang="he-I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5"/>
          <p:cNvGraphicFramePr>
            <a:graphicFrameLocks noGrp="1"/>
          </p:cNvGraphicFramePr>
          <p:nvPr/>
        </p:nvGraphicFramePr>
        <p:xfrm>
          <a:off x="214283" y="0"/>
          <a:ext cx="8929717" cy="6607925"/>
        </p:xfrm>
        <a:graphic>
          <a:graphicData uri="http://schemas.openxmlformats.org/drawingml/2006/table">
            <a:tbl>
              <a:tblPr rtl="1"/>
              <a:tblGrid>
                <a:gridCol w="1037412"/>
                <a:gridCol w="953176"/>
                <a:gridCol w="949631"/>
                <a:gridCol w="946970"/>
                <a:gridCol w="573679"/>
                <a:gridCol w="718207"/>
                <a:gridCol w="638407"/>
                <a:gridCol w="638407"/>
                <a:gridCol w="1037412"/>
                <a:gridCol w="638407"/>
                <a:gridCol w="798009"/>
              </a:tblGrid>
              <a:tr h="71438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latin typeface="Calibri"/>
                          <a:ea typeface="Times New Roman"/>
                          <a:cs typeface="Arial"/>
                        </a:rPr>
                        <a:t>שם יישוב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dirty="0">
                          <a:latin typeface="Calibri"/>
                          <a:ea typeface="Times New Roman"/>
                          <a:cs typeface="Arial"/>
                        </a:rPr>
                        <a:t>אוכלוסייה 2010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dirty="0">
                          <a:latin typeface="Calibri"/>
                          <a:ea typeface="Times New Roman"/>
                          <a:cs typeface="Arial"/>
                        </a:rPr>
                        <a:t>כלי רכב פרטיים 2008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dirty="0">
                          <a:latin typeface="Calibri"/>
                          <a:ea typeface="Times New Roman"/>
                          <a:cs typeface="Arial"/>
                        </a:rPr>
                        <a:t>רמת מינוע 2008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dirty="0">
                          <a:latin typeface="Calibri"/>
                          <a:ea typeface="Times New Roman"/>
                          <a:cs typeface="Arial"/>
                        </a:rPr>
                        <a:t>מס' קווים ביישוב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dirty="0">
                          <a:latin typeface="Calibri"/>
                          <a:ea typeface="Times New Roman"/>
                          <a:cs typeface="Arial"/>
                        </a:rPr>
                        <a:t>סה"כ נסיעות  ביום חול ליישוב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dirty="0">
                          <a:latin typeface="Calibri"/>
                          <a:ea typeface="Times New Roman"/>
                          <a:cs typeface="Arial"/>
                        </a:rPr>
                        <a:t>מרחק מצומת הכניסה ליישוב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dirty="0">
                          <a:latin typeface="Calibri"/>
                          <a:ea typeface="Times New Roman"/>
                          <a:cs typeface="Arial"/>
                        </a:rPr>
                        <a:t>מס' קווים בצומת הכניסה ליישוב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dirty="0">
                          <a:latin typeface="Calibri"/>
                          <a:ea typeface="Times New Roman"/>
                          <a:cs typeface="Arial"/>
                        </a:rPr>
                        <a:t>סה"כ נסיעות  ביום חול בצומת הכניסה ליישוב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dirty="0">
                          <a:latin typeface="Calibri"/>
                          <a:ea typeface="Times New Roman"/>
                          <a:cs typeface="Arial"/>
                        </a:rPr>
                        <a:t>שם עיר קרובה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00" b="1" dirty="0">
                          <a:latin typeface="Calibri"/>
                          <a:ea typeface="Times New Roman"/>
                          <a:cs typeface="Arial"/>
                        </a:rPr>
                        <a:t>מרחק מהעיר הקרובה (ק"מ)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18208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Arial"/>
                          <a:ea typeface="Times New Roman"/>
                          <a:cs typeface="David"/>
                        </a:rPr>
                        <a:t>בית אורן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424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85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262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 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1.3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>
                          <a:latin typeface="Arial"/>
                          <a:ea typeface="Times New Roman"/>
                          <a:cs typeface="David"/>
                        </a:rPr>
                        <a:t>חיפה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14.13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Arial"/>
                          <a:ea typeface="Times New Roman"/>
                          <a:cs typeface="David"/>
                        </a:rPr>
                        <a:t>בית חנניה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"/>
                          <a:ea typeface="Times New Roman"/>
                          <a:cs typeface="David"/>
                        </a:rPr>
                        <a:t>803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201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283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3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76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0.5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3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76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>
                          <a:latin typeface="Arial"/>
                          <a:ea typeface="Times New Roman"/>
                          <a:cs typeface="David"/>
                        </a:rPr>
                        <a:t>אור עקיבא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3.78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16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Arial"/>
                          <a:ea typeface="Times New Roman"/>
                          <a:cs typeface="David"/>
                        </a:rPr>
                        <a:t>בת שלמה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"/>
                          <a:ea typeface="Times New Roman"/>
                          <a:cs typeface="David"/>
                        </a:rPr>
                        <a:t>513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146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319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66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0.4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66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>
                          <a:latin typeface="Arial"/>
                          <a:ea typeface="Times New Roman"/>
                          <a:cs typeface="David"/>
                        </a:rPr>
                        <a:t>יוקנעם עילית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12.17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Arial"/>
                          <a:ea typeface="Times New Roman"/>
                          <a:cs typeface="David"/>
                        </a:rPr>
                        <a:t>גבע כרמל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1095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"/>
                          <a:ea typeface="Times New Roman"/>
                          <a:cs typeface="David"/>
                        </a:rPr>
                        <a:t>271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296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 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0.6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95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>
                          <a:latin typeface="Arial"/>
                          <a:ea typeface="Times New Roman"/>
                          <a:cs typeface="David"/>
                        </a:rPr>
                        <a:t>אור עקיבא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19.3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Arial"/>
                          <a:ea typeface="Times New Roman"/>
                          <a:cs typeface="David"/>
                        </a:rPr>
                        <a:t>דור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414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"/>
                          <a:ea typeface="Times New Roman"/>
                          <a:cs typeface="David"/>
                        </a:rPr>
                        <a:t>111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305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 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3.0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95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>
                          <a:latin typeface="Arial"/>
                          <a:ea typeface="Times New Roman"/>
                          <a:cs typeface="David"/>
                        </a:rPr>
                        <a:t>אור עקיבא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15.54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Arial"/>
                          <a:ea typeface="Times New Roman"/>
                          <a:cs typeface="David"/>
                        </a:rPr>
                        <a:t>הבונים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263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92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"/>
                          <a:ea typeface="Times New Roman"/>
                          <a:cs typeface="David"/>
                        </a:rPr>
                        <a:t>357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 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3.1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95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>
                          <a:latin typeface="Arial"/>
                          <a:ea typeface="Times New Roman"/>
                          <a:cs typeface="David"/>
                        </a:rPr>
                        <a:t>אור עקיבא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19.73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Arial"/>
                          <a:ea typeface="Times New Roman"/>
                          <a:cs typeface="David"/>
                        </a:rPr>
                        <a:t>החותרים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609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146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"/>
                          <a:ea typeface="Times New Roman"/>
                          <a:cs typeface="David"/>
                        </a:rPr>
                        <a:t>278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 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0.6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115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>
                          <a:latin typeface="Arial"/>
                          <a:ea typeface="Times New Roman"/>
                          <a:cs typeface="David"/>
                        </a:rPr>
                        <a:t>חיפה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10.45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Arial"/>
                          <a:ea typeface="Times New Roman"/>
                          <a:cs typeface="David"/>
                        </a:rPr>
                        <a:t>כרם מהר"ל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542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226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369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"/>
                          <a:ea typeface="Times New Roman"/>
                          <a:cs typeface="David"/>
                        </a:rPr>
                        <a:t> 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4.0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95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>
                          <a:latin typeface="Arial"/>
                          <a:ea typeface="Times New Roman"/>
                          <a:cs typeface="David"/>
                        </a:rPr>
                        <a:t>אור עקיבא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20.21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latin typeface="Arial"/>
                          <a:ea typeface="Times New Roman"/>
                          <a:cs typeface="David"/>
                        </a:rPr>
                        <a:t>מגדים</a:t>
                      </a:r>
                      <a:endParaRPr lang="en-US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1134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283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343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 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0.9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115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>
                          <a:latin typeface="Arial"/>
                          <a:ea typeface="Times New Roman"/>
                          <a:cs typeface="David"/>
                        </a:rPr>
                        <a:t>חיפה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13.72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Arial"/>
                          <a:ea typeface="Times New Roman"/>
                          <a:cs typeface="David"/>
                        </a:rPr>
                        <a:t>מעגן מיכאל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1591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167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120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 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"/>
                          <a:ea typeface="Times New Roman"/>
                          <a:cs typeface="David"/>
                        </a:rPr>
                        <a:t>0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2.4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95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>
                          <a:latin typeface="Arial"/>
                          <a:ea typeface="Times New Roman"/>
                          <a:cs typeface="David"/>
                        </a:rPr>
                        <a:t>אור עקיבא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9.17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Arial"/>
                          <a:ea typeface="Times New Roman"/>
                          <a:cs typeface="David"/>
                        </a:rPr>
                        <a:t>מעיין צבי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568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156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324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"/>
                          <a:ea typeface="Times New Roman"/>
                          <a:cs typeface="David"/>
                        </a:rPr>
                        <a:t>23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0.6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23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>
                          <a:latin typeface="Arial"/>
                          <a:ea typeface="Times New Roman"/>
                          <a:cs typeface="David"/>
                        </a:rPr>
                        <a:t>אור עקיבא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10.05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Arial"/>
                          <a:ea typeface="Times New Roman"/>
                          <a:cs typeface="David"/>
                        </a:rPr>
                        <a:t>נווה ים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188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60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294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 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4.3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95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>
                          <a:latin typeface="Arial"/>
                          <a:ea typeface="Times New Roman"/>
                          <a:cs typeface="David"/>
                        </a:rPr>
                        <a:t>חיפה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21.6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latin typeface="Arial"/>
                          <a:ea typeface="Times New Roman"/>
                          <a:cs typeface="David"/>
                        </a:rPr>
                        <a:t>נחשולים</a:t>
                      </a:r>
                      <a:endParaRPr lang="en-US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474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131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326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 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"/>
                          <a:ea typeface="Times New Roman"/>
                          <a:cs typeface="David"/>
                        </a:rPr>
                        <a:t>3.4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95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>
                          <a:latin typeface="Arial"/>
                          <a:ea typeface="Times New Roman"/>
                          <a:cs typeface="David"/>
                        </a:rPr>
                        <a:t>אור עקיבא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15.85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Arial"/>
                          <a:ea typeface="Times New Roman"/>
                          <a:cs typeface="David"/>
                        </a:rPr>
                        <a:t>ניר עציון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877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115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131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 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"/>
                          <a:ea typeface="Times New Roman"/>
                          <a:cs typeface="David"/>
                        </a:rPr>
                        <a:t>2.4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95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>
                          <a:latin typeface="Arial"/>
                          <a:ea typeface="Times New Roman"/>
                          <a:cs typeface="David"/>
                        </a:rPr>
                        <a:t>חיפה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18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Arial"/>
                          <a:ea typeface="Times New Roman"/>
                          <a:cs typeface="David"/>
                        </a:rPr>
                        <a:t>עופר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627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112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269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"/>
                          <a:ea typeface="Times New Roman"/>
                          <a:cs typeface="David"/>
                        </a:rPr>
                        <a:t> 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3.8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95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>
                          <a:latin typeface="Arial"/>
                          <a:ea typeface="Times New Roman"/>
                          <a:cs typeface="David"/>
                        </a:rPr>
                        <a:t>אור עקיבא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20.03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Arial"/>
                          <a:ea typeface="Times New Roman"/>
                          <a:cs typeface="David"/>
                        </a:rPr>
                        <a:t>עין איילה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1036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272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317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 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1.0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"/>
                          <a:ea typeface="Times New Roman"/>
                          <a:cs typeface="David"/>
                        </a:rPr>
                        <a:t>4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95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>
                          <a:latin typeface="Arial"/>
                          <a:ea typeface="Times New Roman"/>
                          <a:cs typeface="David"/>
                        </a:rPr>
                        <a:t>אור עקיבא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16.03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Arial"/>
                          <a:ea typeface="Times New Roman"/>
                          <a:cs typeface="David"/>
                        </a:rPr>
                        <a:t>עין הוד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528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167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306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 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1.9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"/>
                          <a:ea typeface="Times New Roman"/>
                          <a:cs typeface="David"/>
                        </a:rPr>
                        <a:t>95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>
                          <a:latin typeface="Arial"/>
                          <a:ea typeface="Times New Roman"/>
                          <a:cs typeface="David"/>
                        </a:rPr>
                        <a:t>חיפה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17.48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Arial"/>
                          <a:ea typeface="Times New Roman"/>
                          <a:cs typeface="David"/>
                        </a:rPr>
                        <a:t>עין חוד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124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352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 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3.5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"/>
                          <a:ea typeface="Times New Roman"/>
                          <a:cs typeface="David"/>
                        </a:rPr>
                        <a:t>95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>
                          <a:latin typeface="Arial"/>
                          <a:ea typeface="Times New Roman"/>
                          <a:cs typeface="David"/>
                        </a:rPr>
                        <a:t>חיפה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19.09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8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Arial"/>
                          <a:ea typeface="Times New Roman"/>
                          <a:cs typeface="David"/>
                        </a:rPr>
                        <a:t>עין כרמל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634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111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262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 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0.9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"/>
                          <a:ea typeface="Times New Roman"/>
                          <a:cs typeface="David"/>
                        </a:rPr>
                        <a:t>95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>
                          <a:latin typeface="Arial"/>
                          <a:ea typeface="Times New Roman"/>
                          <a:cs typeface="David"/>
                        </a:rPr>
                        <a:t>חיפה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19.43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Arial"/>
                          <a:ea typeface="Times New Roman"/>
                          <a:cs typeface="David"/>
                        </a:rPr>
                        <a:t>צרופה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972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213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247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 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0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1.2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95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 dirty="0">
                          <a:latin typeface="Arial"/>
                          <a:ea typeface="Times New Roman"/>
                          <a:cs typeface="David"/>
                        </a:rPr>
                        <a:t>אור עקיבא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18.42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Arial"/>
                          <a:ea typeface="Times New Roman"/>
                          <a:cs typeface="David"/>
                        </a:rPr>
                        <a:t>שדות ים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764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129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187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"/>
                          <a:ea typeface="Times New Roman"/>
                          <a:cs typeface="David"/>
                        </a:rPr>
                        <a:t>2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1.5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2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Arial"/>
                          <a:ea typeface="Times New Roman"/>
                          <a:cs typeface="David"/>
                        </a:rPr>
                        <a:t>16</a:t>
                      </a:r>
                      <a:endParaRPr lang="en-US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050" b="1" dirty="0">
                          <a:latin typeface="Arial"/>
                          <a:ea typeface="Times New Roman"/>
                          <a:cs typeface="David"/>
                        </a:rPr>
                        <a:t>אור עקיבא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Arial"/>
                          <a:ea typeface="Times New Roman"/>
                          <a:cs typeface="David"/>
                        </a:rPr>
                        <a:t>4.5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94" marR="44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Autofit/>
          </a:bodyPr>
          <a:lstStyle/>
          <a:p>
            <a:pPr algn="ctr"/>
            <a:r>
              <a:rPr lang="he-IL" sz="3600" dirty="0" smtClean="0"/>
              <a:t>ישוב מוצא נוסעים ברכבת בתחנת בנימינה</a:t>
            </a:r>
            <a:endParaRPr lang="he-IL" sz="36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1285852" y="1571612"/>
          <a:ext cx="6829444" cy="4820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72048"/>
                <a:gridCol w="17573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יישוב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aseline="0" dirty="0" smtClean="0"/>
                        <a:t>מס' נוסעים ליום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מעגן מיכאל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59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דור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19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he-IL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בת שלמה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9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he-IL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נחשולים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9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he-IL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הבונים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9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he-IL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מעין צבי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9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he-IL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עין איילה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7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he-IL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גבע כרמל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7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he-IL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עופר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he-IL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כרם מהר"ל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kumimoji="0" lang="he-IL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he-IL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שדות ים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kumimoji="0" lang="he-IL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kumimoji="0" lang="he-IL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סה"כ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kumimoji="0" lang="he-IL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he-IL" b="1" dirty="0" smtClean="0"/>
              <a:t>אופציה א'</a:t>
            </a:r>
            <a:endParaRPr lang="he-IL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389120"/>
          </a:xfrm>
        </p:spPr>
        <p:txBody>
          <a:bodyPr>
            <a:normAutofit fontScale="77500" lnSpcReduction="20000"/>
          </a:bodyPr>
          <a:lstStyle/>
          <a:p>
            <a:r>
              <a:rPr lang="he-IL" b="1" dirty="0" smtClean="0"/>
              <a:t>2 קווי שרות אזורי שיבצעו כנסיות למרכז הישובים ויספק קישור מישובי חוף-כרמל למוקדי משיכה עיקריים:</a:t>
            </a:r>
          </a:p>
          <a:p>
            <a:pPr lvl="1"/>
            <a:r>
              <a:rPr lang="he-IL" b="1" dirty="0" smtClean="0">
                <a:solidFill>
                  <a:srgbClr val="FF0000"/>
                </a:solidFill>
              </a:rPr>
              <a:t>חיפה: רכבת, מסוף אוטובוסים, מת"מ, קניון חיפה.</a:t>
            </a:r>
          </a:p>
          <a:p>
            <a:pPr lvl="1"/>
            <a:r>
              <a:rPr lang="he-IL" b="1" dirty="0" smtClean="0">
                <a:solidFill>
                  <a:srgbClr val="FF0000"/>
                </a:solidFill>
              </a:rPr>
              <a:t>בנימינה: רכבת.</a:t>
            </a:r>
          </a:p>
          <a:p>
            <a:pPr lvl="1"/>
            <a:r>
              <a:rPr lang="he-IL" b="1" dirty="0" smtClean="0">
                <a:solidFill>
                  <a:srgbClr val="FF0000"/>
                </a:solidFill>
              </a:rPr>
              <a:t>מול </a:t>
            </a:r>
            <a:r>
              <a:rPr lang="he-IL" b="1" dirty="0" err="1" smtClean="0">
                <a:solidFill>
                  <a:srgbClr val="FF0000"/>
                </a:solidFill>
              </a:rPr>
              <a:t>זכרון</a:t>
            </a:r>
            <a:r>
              <a:rPr lang="he-IL" b="1" dirty="0" smtClean="0">
                <a:solidFill>
                  <a:srgbClr val="FF0000"/>
                </a:solidFill>
              </a:rPr>
              <a:t> </a:t>
            </a:r>
            <a:r>
              <a:rPr lang="he-IL" b="1" dirty="0" err="1" smtClean="0">
                <a:solidFill>
                  <a:srgbClr val="FF0000"/>
                </a:solidFill>
              </a:rPr>
              <a:t>– מ</a:t>
            </a:r>
            <a:r>
              <a:rPr lang="he-IL" b="1" dirty="0" smtClean="0">
                <a:solidFill>
                  <a:srgbClr val="FF0000"/>
                </a:solidFill>
              </a:rPr>
              <a:t>רכז קניות, מסוף </a:t>
            </a:r>
            <a:r>
              <a:rPr lang="he-IL" b="1" dirty="0" err="1" smtClean="0">
                <a:solidFill>
                  <a:srgbClr val="FF0000"/>
                </a:solidFill>
              </a:rPr>
              <a:t>תח"צ</a:t>
            </a:r>
            <a:r>
              <a:rPr lang="he-IL" b="1" dirty="0" smtClean="0">
                <a:solidFill>
                  <a:srgbClr val="FF0000"/>
                </a:solidFill>
              </a:rPr>
              <a:t> עתידי.</a:t>
            </a:r>
          </a:p>
          <a:p>
            <a:pPr lvl="1"/>
            <a:r>
              <a:rPr lang="he-IL" b="1" dirty="0" smtClean="0">
                <a:solidFill>
                  <a:srgbClr val="FF0000"/>
                </a:solidFill>
              </a:rPr>
              <a:t>מרכז מירב –</a:t>
            </a:r>
            <a:r>
              <a:rPr lang="he-IL" b="1" dirty="0" err="1" smtClean="0">
                <a:solidFill>
                  <a:srgbClr val="FF0000"/>
                </a:solidFill>
              </a:rPr>
              <a:t> ספ</a:t>
            </a:r>
            <a:r>
              <a:rPr lang="he-IL" b="1" dirty="0" smtClean="0">
                <a:solidFill>
                  <a:srgbClr val="FF0000"/>
                </a:solidFill>
              </a:rPr>
              <a:t>ריה, חוגים, פעילויות של פנסיונרים.</a:t>
            </a:r>
          </a:p>
          <a:p>
            <a:r>
              <a:rPr lang="he-IL" b="1" dirty="0" smtClean="0"/>
              <a:t>מתן רמת שרות טובה לנוסעים:</a:t>
            </a:r>
          </a:p>
          <a:p>
            <a:pPr lvl="1"/>
            <a:r>
              <a:rPr lang="he-IL" b="1" dirty="0" smtClean="0">
                <a:solidFill>
                  <a:srgbClr val="FF0000"/>
                </a:solidFill>
              </a:rPr>
              <a:t>תדירות נוחה של 8 נסיעות ביום. בדגש על בוקר (פנסיונרים / יוממים לרכבת) ואחה"צ (נוער/ חוגים)</a:t>
            </a:r>
          </a:p>
          <a:p>
            <a:pPr lvl="1"/>
            <a:r>
              <a:rPr lang="he-IL" b="1" dirty="0" smtClean="0">
                <a:solidFill>
                  <a:srgbClr val="FF0000"/>
                </a:solidFill>
              </a:rPr>
              <a:t>זמן נסיעה סביר –קו צפוני ישרת 8 ישובים לאורך כביש 4 צפונה לחיפה, קו דרומי ישרת 9 ישובים לאורך כביש 4 דרומה לבנימינה.</a:t>
            </a:r>
          </a:p>
          <a:p>
            <a:pPr lvl="1"/>
            <a:r>
              <a:rPr lang="he-IL" b="1" dirty="0" smtClean="0">
                <a:solidFill>
                  <a:srgbClr val="FF0000"/>
                </a:solidFill>
              </a:rPr>
              <a:t>לא יבוצעו עצירות הורדת/</a:t>
            </a:r>
            <a:r>
              <a:rPr lang="he-IL" b="1" dirty="0" err="1" smtClean="0">
                <a:solidFill>
                  <a:srgbClr val="FF0000"/>
                </a:solidFill>
              </a:rPr>
              <a:t>העלת</a:t>
            </a:r>
            <a:r>
              <a:rPr lang="he-IL" b="1" dirty="0" smtClean="0">
                <a:solidFill>
                  <a:srgbClr val="FF0000"/>
                </a:solidFill>
              </a:rPr>
              <a:t> נוסעים מלבד בישובים ובתחנות הכניסה/יציאה שלהם.</a:t>
            </a:r>
          </a:p>
          <a:p>
            <a:r>
              <a:rPr lang="he-IL" b="1" dirty="0" smtClean="0"/>
              <a:t>החלפות בין הקווים ותזמון הקווים עם זמני הקווים </a:t>
            </a:r>
            <a:r>
              <a:rPr lang="he-IL" b="1" dirty="0" err="1" smtClean="0"/>
              <a:t>הבינעירונים</a:t>
            </a:r>
            <a:r>
              <a:rPr lang="he-IL" b="1" dirty="0" smtClean="0"/>
              <a:t> 921,221.</a:t>
            </a:r>
          </a:p>
          <a:p>
            <a:r>
              <a:rPr lang="he-IL" b="1" dirty="0" smtClean="0"/>
              <a:t>פתרונות נקודתיים תוך שימוש בהיצע הקיים לישובים שלא </a:t>
            </a:r>
            <a:r>
              <a:rPr lang="he-IL" b="1" dirty="0" err="1" smtClean="0"/>
              <a:t>ישורתו</a:t>
            </a:r>
            <a:r>
              <a:rPr lang="he-IL" b="1" dirty="0" smtClean="0"/>
              <a:t> ע"י הקווים.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pPr algn="ctr"/>
            <a:r>
              <a:rPr lang="he-IL" sz="4800" dirty="0" smtClean="0"/>
              <a:t>קווים ותשומות</a:t>
            </a:r>
            <a:endParaRPr lang="he-IL" sz="48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28596" y="1714488"/>
          <a:ext cx="8229604" cy="2496791"/>
        </p:xfrm>
        <a:graphic>
          <a:graphicData uri="http://schemas.openxmlformats.org/drawingml/2006/table">
            <a:tbl>
              <a:tblPr/>
              <a:tblGrid>
                <a:gridCol w="698118"/>
                <a:gridCol w="1373584"/>
                <a:gridCol w="1071570"/>
                <a:gridCol w="2543166"/>
                <a:gridCol w="689234"/>
                <a:gridCol w="696693"/>
                <a:gridCol w="630089"/>
                <a:gridCol w="527150"/>
              </a:tblGrid>
              <a:tr h="552157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מס' קו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מוצא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יעד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ישובים </a:t>
                      </a:r>
                      <a:r>
                        <a:rPr lang="he-IL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משורתים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מרחק (</a:t>
                      </a:r>
                      <a:r>
                        <a:rPr lang="he-IL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קמ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זמן לכיוון (ד')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תדירות </a:t>
                      </a:r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ביום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 ק"מ ביום</a:t>
                      </a: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52157"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chemeClr val="tx1"/>
                          </a:solidFill>
                          <a:latin typeface="Arial"/>
                          <a:hlinkClick r:id="rId2" action="ppaction://hlinksldjump"/>
                        </a:rPr>
                        <a:t>11</a:t>
                      </a:r>
                      <a:endParaRPr lang="he-IL" sz="14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מרכז מירב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חיפה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מרכז מירב, 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צרופה, עין כרמל, גבע כרמל, </a:t>
                      </a:r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עין חוד, ניר 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עציון, עין הוד, מגדים, החותרים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320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862"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chemeClr val="tx1"/>
                          </a:solidFill>
                          <a:latin typeface="Arial"/>
                          <a:hlinkClick r:id="rId3" action="ppaction://hlinksldjump"/>
                        </a:rPr>
                        <a:t>22</a:t>
                      </a:r>
                      <a:endParaRPr lang="he-IL" sz="14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מרכז מירב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בנימינה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מרכז מירב, כרם מהר"ל, עופר, הבונים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 עין איילה,נחשולים,דור,מעיין צבי, מעגן מיכאל, בית חנניה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400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157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סה"כ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344" marR="5344" marT="53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720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2285984" y="5500702"/>
          <a:ext cx="4429156" cy="537210"/>
        </p:xfrm>
        <a:graphic>
          <a:graphicData uri="http://schemas.openxmlformats.org/drawingml/2006/table">
            <a:tbl>
              <a:tblPr/>
              <a:tblGrid>
                <a:gridCol w="2386584"/>
                <a:gridCol w="2042572"/>
              </a:tblGrid>
              <a:tr h="20002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סה"כ ק"מ שבועי (א-ה)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סה"כ נסיעות שבועי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he-IL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e-IL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160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857256"/>
          </a:xfrm>
        </p:spPr>
        <p:txBody>
          <a:bodyPr>
            <a:normAutofit/>
          </a:bodyPr>
          <a:lstStyle/>
          <a:p>
            <a:r>
              <a:rPr lang="he-IL" dirty="0" smtClean="0"/>
              <a:t>קו 11 צפון: מרכז מירב לחיפה</a:t>
            </a:r>
            <a:endParaRPr lang="he-IL" dirty="0"/>
          </a:p>
        </p:txBody>
      </p:sp>
      <p:pic>
        <p:nvPicPr>
          <p:cNvPr id="6" name="מציין מיקום תוכן 5" descr="1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428736"/>
            <a:ext cx="8472518" cy="5072098"/>
          </a:xfr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857256"/>
          </a:xfrm>
        </p:spPr>
        <p:txBody>
          <a:bodyPr>
            <a:normAutofit/>
          </a:bodyPr>
          <a:lstStyle/>
          <a:p>
            <a:r>
              <a:rPr lang="he-IL" dirty="0" smtClean="0"/>
              <a:t>קו 22 דרום: מרכז מירב לבנימינה</a:t>
            </a:r>
            <a:endParaRPr lang="he-IL" dirty="0"/>
          </a:p>
        </p:txBody>
      </p:sp>
      <p:pic>
        <p:nvPicPr>
          <p:cNvPr id="5" name="מציין מיקום תוכן 4" descr="2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00174"/>
            <a:ext cx="8229600" cy="5072098"/>
          </a:xfr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857256"/>
          </a:xfrm>
        </p:spPr>
        <p:txBody>
          <a:bodyPr>
            <a:noAutofit/>
          </a:bodyPr>
          <a:lstStyle/>
          <a:p>
            <a:r>
              <a:rPr lang="he-IL" sz="4000" dirty="0" smtClean="0"/>
              <a:t>קו 22 + 11: מרכז מירב לבנימינה וחיפה</a:t>
            </a:r>
            <a:endParaRPr lang="he-IL" sz="4000" dirty="0"/>
          </a:p>
        </p:txBody>
      </p:sp>
      <p:pic>
        <p:nvPicPr>
          <p:cNvPr id="6" name="מציין מיקום תוכן 5" descr="11+2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428736"/>
            <a:ext cx="8229600" cy="5072098"/>
          </a:xfr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691</TotalTime>
  <Words>1114</Words>
  <Application>Microsoft Office PowerPoint</Application>
  <PresentationFormat>‫הצגה על המסך (4:3)</PresentationFormat>
  <Paragraphs>415</Paragraphs>
  <Slides>18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18</vt:i4>
      </vt:variant>
    </vt:vector>
  </HeadingPairs>
  <TitlesOfParts>
    <vt:vector size="19" baseType="lpstr">
      <vt:lpstr>Flow</vt:lpstr>
      <vt:lpstr>שירות תח"צ במ.א חוף כרמל</vt:lpstr>
      <vt:lpstr> מצב תח"צ קיים </vt:lpstr>
      <vt:lpstr>מצגת של PowerPoint</vt:lpstr>
      <vt:lpstr>ישוב מוצא נוסעים ברכבת בתחנת בנימינה</vt:lpstr>
      <vt:lpstr> אופציה א'</vt:lpstr>
      <vt:lpstr>קווים ותשומות</vt:lpstr>
      <vt:lpstr>קו 11 צפון: מרכז מירב לחיפה</vt:lpstr>
      <vt:lpstr>קו 22 דרום: מרכז מירב לבנימינה</vt:lpstr>
      <vt:lpstr>קו 22 + 11: מרכז מירב לבנימינה וחיפה</vt:lpstr>
      <vt:lpstr> אופציה ב'</vt:lpstr>
      <vt:lpstr>קווים ותשומות</vt:lpstr>
      <vt:lpstr>קו 1: עין חוד-ניר עציון – עין הוד – החותרים - חיפה</vt:lpstr>
      <vt:lpstr>קו 2: מ.מירב– צרופה– עין כרמל - גבע כרמל – מגדים - חיפה</vt:lpstr>
      <vt:lpstr>קו 3: מ.מירב– הבונים – נחשולים – דור - בנימינה</vt:lpstr>
      <vt:lpstr>קו 4: מרכז מירב –הבונים – עין איילה – נחשולים – דור - בנימינה</vt:lpstr>
      <vt:lpstr>קו 5: מעיין צבי –מעגן מיכאל – בית חנניה– בנימינה</vt:lpstr>
      <vt:lpstr>פתרונות נוספים לישובים לא משורתים במועצה</vt:lpstr>
      <vt:lpstr>יישום והפעלה </vt:lpstr>
    </vt:vector>
  </TitlesOfParts>
  <Company>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שירות תח"צ במ.א חוף כרמל</dc:title>
  <dc:creator>אופיר הילברט</dc:creator>
  <cp:lastModifiedBy>Samsung</cp:lastModifiedBy>
  <cp:revision>81</cp:revision>
  <dcterms:created xsi:type="dcterms:W3CDTF">2012-05-09T07:07:08Z</dcterms:created>
  <dcterms:modified xsi:type="dcterms:W3CDTF">2012-06-12T15:15:06Z</dcterms:modified>
</cp:coreProperties>
</file>